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handoutMasterIdLst>
    <p:handoutMasterId r:id="rId62"/>
  </p:handoutMasterIdLst>
  <p:sldIdLst>
    <p:sldId id="257" r:id="rId2"/>
    <p:sldId id="258" r:id="rId3"/>
    <p:sldId id="313" r:id="rId4"/>
    <p:sldId id="325" r:id="rId5"/>
    <p:sldId id="395" r:id="rId6"/>
    <p:sldId id="326" r:id="rId7"/>
    <p:sldId id="327" r:id="rId8"/>
    <p:sldId id="328" r:id="rId9"/>
    <p:sldId id="329" r:id="rId10"/>
    <p:sldId id="330" r:id="rId11"/>
    <p:sldId id="331" r:id="rId12"/>
    <p:sldId id="332" r:id="rId13"/>
    <p:sldId id="399" r:id="rId14"/>
    <p:sldId id="335" r:id="rId15"/>
    <p:sldId id="336" r:id="rId16"/>
    <p:sldId id="337" r:id="rId17"/>
    <p:sldId id="338" r:id="rId18"/>
    <p:sldId id="341" r:id="rId19"/>
    <p:sldId id="342" r:id="rId20"/>
    <p:sldId id="344" r:id="rId21"/>
    <p:sldId id="345" r:id="rId22"/>
    <p:sldId id="346" r:id="rId23"/>
    <p:sldId id="396" r:id="rId24"/>
    <p:sldId id="397" r:id="rId25"/>
    <p:sldId id="282" r:id="rId26"/>
    <p:sldId id="369" r:id="rId27"/>
    <p:sldId id="283" r:id="rId28"/>
    <p:sldId id="333" r:id="rId29"/>
    <p:sldId id="398" r:id="rId30"/>
    <p:sldId id="324" r:id="rId31"/>
    <p:sldId id="284" r:id="rId32"/>
    <p:sldId id="319" r:id="rId33"/>
    <p:sldId id="370" r:id="rId34"/>
    <p:sldId id="392" r:id="rId35"/>
    <p:sldId id="393" r:id="rId36"/>
    <p:sldId id="394" r:id="rId37"/>
    <p:sldId id="371" r:id="rId38"/>
    <p:sldId id="372" r:id="rId39"/>
    <p:sldId id="373" r:id="rId40"/>
    <p:sldId id="374" r:id="rId41"/>
    <p:sldId id="375" r:id="rId42"/>
    <p:sldId id="343" r:id="rId43"/>
    <p:sldId id="376" r:id="rId44"/>
    <p:sldId id="339" r:id="rId45"/>
    <p:sldId id="377" r:id="rId46"/>
    <p:sldId id="378" r:id="rId47"/>
    <p:sldId id="379" r:id="rId48"/>
    <p:sldId id="380" r:id="rId49"/>
    <p:sldId id="381" r:id="rId50"/>
    <p:sldId id="382" r:id="rId51"/>
    <p:sldId id="383" r:id="rId52"/>
    <p:sldId id="384" r:id="rId53"/>
    <p:sldId id="385" r:id="rId54"/>
    <p:sldId id="386" r:id="rId55"/>
    <p:sldId id="387" r:id="rId56"/>
    <p:sldId id="388" r:id="rId57"/>
    <p:sldId id="389" r:id="rId58"/>
    <p:sldId id="390" r:id="rId59"/>
    <p:sldId id="391" r:id="rId6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70" autoAdjust="0"/>
    <p:restoredTop sz="96621" autoAdjust="0"/>
  </p:normalViewPr>
  <p:slideViewPr>
    <p:cSldViewPr snapToGrid="0">
      <p:cViewPr varScale="1">
        <p:scale>
          <a:sx n="101" d="100"/>
          <a:sy n="101" d="100"/>
        </p:scale>
        <p:origin x="208" y="57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50" d="100"/>
          <a:sy n="50" d="100"/>
        </p:scale>
        <p:origin x="3403" y="4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5D847E1-695D-4D6C-A665-30C1EB1D49E1}">
      <dgm:prSet custT="1">
        <dgm:style>
          <a:lnRef idx="1">
            <a:schemeClr val="accent4"/>
          </a:lnRef>
          <a:fillRef idx="2">
            <a:schemeClr val="accent4"/>
          </a:fillRef>
          <a:effectRef idx="1">
            <a:schemeClr val="accent4"/>
          </a:effectRef>
          <a:fontRef idx="minor">
            <a:schemeClr val="dk1"/>
          </a:fontRef>
        </dgm:style>
      </dgm:prSet>
      <dgm:spPr>
        <a:solidFill>
          <a:schemeClr val="accent1">
            <a:lumMod val="20000"/>
            <a:lumOff val="80000"/>
          </a:schemeClr>
        </a:solidFill>
        <a:ln>
          <a:noFill/>
        </a:ln>
      </dgm:spPr>
      <dgm:t>
        <a:bodyPr/>
        <a:lstStyle/>
        <a:p>
          <a:r>
            <a:rPr lang="en-US" sz="1200" b="0" dirty="0" err="1" smtClean="0">
              <a:solidFill>
                <a:schemeClr val="tx1"/>
              </a:solidFill>
            </a:rPr>
            <a:t>RESTconf</a:t>
          </a:r>
          <a:endParaRPr lang="en-US" sz="1200" b="0" dirty="0">
            <a:solidFill>
              <a:schemeClr val="tx1"/>
            </a:solidFill>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44B82A0E-7529-9B40-99EE-94D38AA1AFE1}">
      <dgm:prSet custT="1">
        <dgm:style>
          <a:lnRef idx="1">
            <a:schemeClr val="accent1"/>
          </a:lnRef>
          <a:fillRef idx="3">
            <a:schemeClr val="accent1"/>
          </a:fillRef>
          <a:effectRef idx="2">
            <a:schemeClr val="accent1"/>
          </a:effectRef>
          <a:fontRef idx="minor">
            <a:schemeClr val="lt1"/>
          </a:fontRef>
        </dgm:style>
      </dgm:prSet>
      <dgm:spPr>
        <a:solidFill>
          <a:schemeClr val="accent1"/>
        </a:solidFill>
        <a:ln/>
      </dgm:spPr>
      <dgm:t>
        <a:bodyPr/>
        <a:lstStyle/>
        <a:p>
          <a:r>
            <a:rPr lang="en-US" sz="1200" b="0" dirty="0" smtClean="0">
              <a:solidFill>
                <a:schemeClr val="bg1"/>
              </a:solidFill>
            </a:rPr>
            <a:t>NETCONF</a:t>
          </a:r>
          <a:endParaRPr lang="en-US" sz="1200" b="0" dirty="0">
            <a:solidFill>
              <a:schemeClr val="bg1"/>
            </a:solidFill>
          </a:endParaRPr>
        </a:p>
      </dgm:t>
    </dgm:pt>
    <dgm:pt modelId="{7EB28CB7-E150-C849-9441-9172E2009068}" type="parTrans" cxnId="{4D83A5A1-694A-D34D-B243-1071666B8BC5}">
      <dgm:prSet/>
      <dgm:spPr/>
      <dgm:t>
        <a:bodyPr/>
        <a:lstStyle/>
        <a:p>
          <a:endParaRPr lang="en-US"/>
        </a:p>
      </dgm:t>
    </dgm:pt>
    <dgm:pt modelId="{9CFEB0C0-C372-604D-B5D6-EDD47D629FC2}" type="sibTrans" cxnId="{4D83A5A1-694A-D34D-B243-1071666B8BC5}">
      <dgm:prSet/>
      <dgm:spPr/>
      <dgm:t>
        <a:bodyPr/>
        <a:lstStyle/>
        <a:p>
          <a:endParaRPr lang="en-US"/>
        </a:p>
      </dgm:t>
    </dgm:pt>
    <dgm:pt modelId="{8863228D-5D06-7C47-82DE-8FBF9F3979C7}">
      <dgm:prSet custT="1">
        <dgm:style>
          <a:lnRef idx="1">
            <a:schemeClr val="accent4"/>
          </a:lnRef>
          <a:fillRef idx="2">
            <a:schemeClr val="accent4"/>
          </a:fillRef>
          <a:effectRef idx="1">
            <a:schemeClr val="accent4"/>
          </a:effectRef>
          <a:fontRef idx="minor">
            <a:schemeClr val="dk1"/>
          </a:fontRef>
        </dgm:style>
      </dgm:prSet>
      <dgm:spPr>
        <a:solidFill>
          <a:srgbClr val="8EBCDC"/>
        </a:solidFill>
        <a:ln>
          <a:noFill/>
        </a:ln>
      </dgm:spPr>
      <dgm:t>
        <a:bodyPr/>
        <a:lstStyle/>
        <a:p>
          <a:r>
            <a:rPr lang="en-US" sz="1200" b="0" dirty="0" err="1" smtClean="0">
              <a:solidFill>
                <a:schemeClr val="bg1"/>
              </a:solidFill>
            </a:rPr>
            <a:t>gRPC</a:t>
          </a:r>
          <a:endParaRPr lang="en-US" sz="1200" b="0" dirty="0" smtClean="0">
            <a:solidFill>
              <a:schemeClr val="bg1"/>
            </a:solidFill>
          </a:endParaRPr>
        </a:p>
      </dgm:t>
    </dgm:pt>
    <dgm:pt modelId="{A1B9A504-E779-D943-937A-B33B6918DCE6}" type="parTrans" cxnId="{4E374CD9-7465-3D4C-B234-A56D1144CD45}">
      <dgm:prSet/>
      <dgm:spPr/>
      <dgm:t>
        <a:bodyPr/>
        <a:lstStyle/>
        <a:p>
          <a:endParaRPr lang="en-US"/>
        </a:p>
      </dgm:t>
    </dgm:pt>
    <dgm:pt modelId="{6872D19E-5600-394E-BDCC-98A1D7E37967}" type="sibTrans" cxnId="{4E374CD9-7465-3D4C-B234-A56D1144CD45}">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ACA3446E-FFBC-8A4A-AC7D-1DB410186F0E}" type="pres">
      <dgm:prSet presAssocID="{65D847E1-695D-4D6C-A665-30C1EB1D49E1}" presName="vertOne" presStyleCnt="0"/>
      <dgm:spPr/>
    </dgm:pt>
    <dgm:pt modelId="{8BF1FF6A-7BC1-024B-B10F-CB602A92B7A9}" type="pres">
      <dgm:prSet presAssocID="{65D847E1-695D-4D6C-A665-30C1EB1D49E1}" presName="txOne" presStyleLbl="node0" presStyleIdx="0" presStyleCnt="3" custFlipVert="0" custScaleY="60000" custLinFactNeighborX="-1551">
        <dgm:presLayoutVars>
          <dgm:chPref val="3"/>
        </dgm:presLayoutVars>
      </dgm:prSet>
      <dgm:spPr/>
      <dgm:t>
        <a:bodyPr/>
        <a:lstStyle/>
        <a:p>
          <a:endParaRPr lang="en-US"/>
        </a:p>
      </dgm:t>
    </dgm:pt>
    <dgm:pt modelId="{F87966B2-EBB6-0640-A854-9985AAD4C41B}" type="pres">
      <dgm:prSet presAssocID="{65D847E1-695D-4D6C-A665-30C1EB1D49E1}" presName="horzOne" presStyleCnt="0"/>
      <dgm:spPr/>
    </dgm:pt>
    <dgm:pt modelId="{E3CACF04-B592-7943-AAF0-1F824FF778F2}" type="pres">
      <dgm:prSet presAssocID="{8F32FB6F-0804-4439-9D90-67F1AAD78023}" presName="sibSpaceOne" presStyleCnt="0"/>
      <dgm:spPr/>
    </dgm:pt>
    <dgm:pt modelId="{9B879666-ADF0-2941-96E9-9C627CA24D27}" type="pres">
      <dgm:prSet presAssocID="{44B82A0E-7529-9B40-99EE-94D38AA1AFE1}" presName="vertOne" presStyleCnt="0"/>
      <dgm:spPr/>
    </dgm:pt>
    <dgm:pt modelId="{4F13BF3C-7074-0F4B-AFE6-CA770841CBAE}" type="pres">
      <dgm:prSet presAssocID="{44B82A0E-7529-9B40-99EE-94D38AA1AFE1}" presName="txOne" presStyleLbl="node0" presStyleIdx="1" presStyleCnt="3" custScaleY="60000" custLinFactNeighborX="-9120">
        <dgm:presLayoutVars>
          <dgm:chPref val="3"/>
        </dgm:presLayoutVars>
      </dgm:prSet>
      <dgm:spPr/>
      <dgm:t>
        <a:bodyPr/>
        <a:lstStyle/>
        <a:p>
          <a:endParaRPr lang="en-US"/>
        </a:p>
      </dgm:t>
    </dgm:pt>
    <dgm:pt modelId="{35DEAC56-CF4D-F346-AF79-88B5610D5B07}" type="pres">
      <dgm:prSet presAssocID="{44B82A0E-7529-9B40-99EE-94D38AA1AFE1}" presName="horzOne" presStyleCnt="0"/>
      <dgm:spPr/>
    </dgm:pt>
    <dgm:pt modelId="{2CEAB03D-4E69-714A-B0B9-1CA9FD4AB6A9}" type="pres">
      <dgm:prSet presAssocID="{9CFEB0C0-C372-604D-B5D6-EDD47D629FC2}" presName="sibSpaceOne" presStyleCnt="0"/>
      <dgm:spPr/>
    </dgm:pt>
    <dgm:pt modelId="{9B3E818C-8DCB-B745-BA3A-666D61B42FB7}" type="pres">
      <dgm:prSet presAssocID="{8863228D-5D06-7C47-82DE-8FBF9F3979C7}" presName="vertOne" presStyleCnt="0"/>
      <dgm:spPr/>
    </dgm:pt>
    <dgm:pt modelId="{317D89C6-C471-AA4C-95A5-C27F01FEDA69}" type="pres">
      <dgm:prSet presAssocID="{8863228D-5D06-7C47-82DE-8FBF9F3979C7}" presName="txOne" presStyleLbl="node0" presStyleIdx="2" presStyleCnt="3" custScaleY="60000" custLinFactNeighborX="-18240">
        <dgm:presLayoutVars>
          <dgm:chPref val="3"/>
        </dgm:presLayoutVars>
      </dgm:prSet>
      <dgm:spPr/>
      <dgm:t>
        <a:bodyPr/>
        <a:lstStyle/>
        <a:p>
          <a:endParaRPr lang="en-US"/>
        </a:p>
      </dgm:t>
    </dgm:pt>
    <dgm:pt modelId="{5CABA1D6-5373-1542-BD46-AF1F92D7645D}" type="pres">
      <dgm:prSet presAssocID="{8863228D-5D06-7C47-82DE-8FBF9F3979C7}" presName="horzOne" presStyleCnt="0"/>
      <dgm:spPr/>
    </dgm:pt>
  </dgm:ptLst>
  <dgm:cxnLst>
    <dgm:cxn modelId="{4D83A5A1-694A-D34D-B243-1071666B8BC5}" srcId="{70731C7A-50BF-4D87-A121-C15DB0170B44}" destId="{44B82A0E-7529-9B40-99EE-94D38AA1AFE1}" srcOrd="1" destOrd="0" parTransId="{7EB28CB7-E150-C849-9441-9172E2009068}" sibTransId="{9CFEB0C0-C372-604D-B5D6-EDD47D629FC2}"/>
    <dgm:cxn modelId="{24EA6CEE-B549-CB45-AF9D-9E83BEA8F024}" type="presOf" srcId="{65D847E1-695D-4D6C-A665-30C1EB1D49E1}" destId="{8BF1FF6A-7BC1-024B-B10F-CB602A92B7A9}" srcOrd="0" destOrd="0" presId="urn:microsoft.com/office/officeart/2005/8/layout/hierarchy4"/>
    <dgm:cxn modelId="{6975E667-EC99-423C-BE9B-D8804F8F916E}" srcId="{70731C7A-50BF-4D87-A121-C15DB0170B44}" destId="{65D847E1-695D-4D6C-A665-30C1EB1D49E1}" srcOrd="0" destOrd="0" parTransId="{5D952A27-E96C-45FB-998F-EF455B7BDE85}" sibTransId="{8F32FB6F-0804-4439-9D90-67F1AAD78023}"/>
    <dgm:cxn modelId="{7D2DA366-863E-4347-8BBF-27F2D14DB7FC}" type="presOf" srcId="{44B82A0E-7529-9B40-99EE-94D38AA1AFE1}" destId="{4F13BF3C-7074-0F4B-AFE6-CA770841CBAE}" srcOrd="0" destOrd="0" presId="urn:microsoft.com/office/officeart/2005/8/layout/hierarchy4"/>
    <dgm:cxn modelId="{4E374CD9-7465-3D4C-B234-A56D1144CD45}" srcId="{70731C7A-50BF-4D87-A121-C15DB0170B44}" destId="{8863228D-5D06-7C47-82DE-8FBF9F3979C7}" srcOrd="2" destOrd="0" parTransId="{A1B9A504-E779-D943-937A-B33B6918DCE6}" sibTransId="{6872D19E-5600-394E-BDCC-98A1D7E37967}"/>
    <dgm:cxn modelId="{49A7C5F2-102F-7345-8FA8-37FF1E9B2676}" type="presOf" srcId="{70731C7A-50BF-4D87-A121-C15DB0170B44}" destId="{A193551C-62E9-4B5B-B9E4-6D5296EA080D}" srcOrd="0" destOrd="0" presId="urn:microsoft.com/office/officeart/2005/8/layout/hierarchy4"/>
    <dgm:cxn modelId="{A64266E6-3E16-CD46-BD07-8B839F8A4C3C}" type="presOf" srcId="{8863228D-5D06-7C47-82DE-8FBF9F3979C7}" destId="{317D89C6-C471-AA4C-95A5-C27F01FEDA69}" srcOrd="0" destOrd="0" presId="urn:microsoft.com/office/officeart/2005/8/layout/hierarchy4"/>
    <dgm:cxn modelId="{CA7B04CA-1D45-F048-BC08-AD7B0EC880F6}" type="presParOf" srcId="{A193551C-62E9-4B5B-B9E4-6D5296EA080D}" destId="{ACA3446E-FFBC-8A4A-AC7D-1DB410186F0E}" srcOrd="0" destOrd="0" presId="urn:microsoft.com/office/officeart/2005/8/layout/hierarchy4"/>
    <dgm:cxn modelId="{1BC3B2A6-B873-4641-A5BF-B58F2E38E29C}" type="presParOf" srcId="{ACA3446E-FFBC-8A4A-AC7D-1DB410186F0E}" destId="{8BF1FF6A-7BC1-024B-B10F-CB602A92B7A9}" srcOrd="0" destOrd="0" presId="urn:microsoft.com/office/officeart/2005/8/layout/hierarchy4"/>
    <dgm:cxn modelId="{533C9416-76DC-F645-8B4C-8EDDD163B823}" type="presParOf" srcId="{ACA3446E-FFBC-8A4A-AC7D-1DB410186F0E}" destId="{F87966B2-EBB6-0640-A854-9985AAD4C41B}" srcOrd="1" destOrd="0" presId="urn:microsoft.com/office/officeart/2005/8/layout/hierarchy4"/>
    <dgm:cxn modelId="{0CD172D1-53AF-F349-97DE-7216F102FBFB}" type="presParOf" srcId="{A193551C-62E9-4B5B-B9E4-6D5296EA080D}" destId="{E3CACF04-B592-7943-AAF0-1F824FF778F2}" srcOrd="1" destOrd="0" presId="urn:microsoft.com/office/officeart/2005/8/layout/hierarchy4"/>
    <dgm:cxn modelId="{E8248660-7ACC-DF49-B9BC-B1B3484093BA}" type="presParOf" srcId="{A193551C-62E9-4B5B-B9E4-6D5296EA080D}" destId="{9B879666-ADF0-2941-96E9-9C627CA24D27}" srcOrd="2" destOrd="0" presId="urn:microsoft.com/office/officeart/2005/8/layout/hierarchy4"/>
    <dgm:cxn modelId="{BF754545-47C7-0041-A286-F31F87C43291}" type="presParOf" srcId="{9B879666-ADF0-2941-96E9-9C627CA24D27}" destId="{4F13BF3C-7074-0F4B-AFE6-CA770841CBAE}" srcOrd="0" destOrd="0" presId="urn:microsoft.com/office/officeart/2005/8/layout/hierarchy4"/>
    <dgm:cxn modelId="{B6D2D639-8B83-9640-AEA3-47BF6730F00C}" type="presParOf" srcId="{9B879666-ADF0-2941-96E9-9C627CA24D27}" destId="{35DEAC56-CF4D-F346-AF79-88B5610D5B07}" srcOrd="1" destOrd="0" presId="urn:microsoft.com/office/officeart/2005/8/layout/hierarchy4"/>
    <dgm:cxn modelId="{09DF6495-43A6-6F40-AF47-17C3EF4260AE}" type="presParOf" srcId="{A193551C-62E9-4B5B-B9E4-6D5296EA080D}" destId="{2CEAB03D-4E69-714A-B0B9-1CA9FD4AB6A9}" srcOrd="3" destOrd="0" presId="urn:microsoft.com/office/officeart/2005/8/layout/hierarchy4"/>
    <dgm:cxn modelId="{A8C6DC0A-7397-5A49-9332-8F253FAA8F51}" type="presParOf" srcId="{A193551C-62E9-4B5B-B9E4-6D5296EA080D}" destId="{9B3E818C-8DCB-B745-BA3A-666D61B42FB7}" srcOrd="4" destOrd="0" presId="urn:microsoft.com/office/officeart/2005/8/layout/hierarchy4"/>
    <dgm:cxn modelId="{7532590D-F6F3-CB4C-AECE-183F7DC6F795}" type="presParOf" srcId="{9B3E818C-8DCB-B745-BA3A-666D61B42FB7}" destId="{317D89C6-C471-AA4C-95A5-C27F01FEDA69}" srcOrd="0" destOrd="0" presId="urn:microsoft.com/office/officeart/2005/8/layout/hierarchy4"/>
    <dgm:cxn modelId="{549927FC-CAA2-C64C-B23D-C48395D2347C}" type="presParOf" srcId="{9B3E818C-8DCB-B745-BA3A-666D61B42FB7}" destId="{5CABA1D6-5373-1542-BD46-AF1F92D7645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pPr>
        <a:solidFill>
          <a:srgbClr val="32B2DF"/>
        </a:solidFill>
      </dgm:spPr>
      <dgm:t>
        <a:bodyPr/>
        <a:lstStyle/>
        <a:p>
          <a:r>
            <a:rPr lang="en-US" sz="1200" dirty="0" smtClean="0"/>
            <a:t>Device Features</a:t>
          </a:r>
          <a:endParaRPr lang="en-US" sz="1200" dirty="0"/>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65D847E1-695D-4D6C-A665-30C1EB1D49E1}">
      <dgm:prSet custT="1"/>
      <dgm:spPr/>
      <dgm:t>
        <a:bodyPr/>
        <a:lstStyle/>
        <a:p>
          <a:r>
            <a:rPr lang="en-US" sz="500" dirty="0" smtClean="0">
              <a:solidFill>
                <a:schemeClr val="tx1"/>
              </a:solidFill>
            </a:rPr>
            <a:t>Interface</a:t>
          </a:r>
          <a:endParaRPr lang="en-US" sz="800" dirty="0">
            <a:solidFill>
              <a:schemeClr val="tx1"/>
            </a:solidFill>
          </a:endParaRPr>
        </a:p>
      </dgm:t>
    </dgm:pt>
    <dgm:pt modelId="{5D952A27-E96C-45FB-998F-EF455B7BDE85}" type="parTrans" cxnId="{6975E667-EC99-423C-BE9B-D8804F8F916E}">
      <dgm:prSet/>
      <dgm:spPr/>
      <dgm:t>
        <a:bodyPr/>
        <a:lstStyle/>
        <a:p>
          <a:endParaRPr lang="en-US" sz="800"/>
        </a:p>
      </dgm:t>
    </dgm:pt>
    <dgm:pt modelId="{8F32FB6F-0804-4439-9D90-67F1AAD78023}" type="sibTrans" cxnId="{6975E667-EC99-423C-BE9B-D8804F8F916E}">
      <dgm:prSet/>
      <dgm:spPr/>
      <dgm:t>
        <a:bodyPr/>
        <a:lstStyle/>
        <a:p>
          <a:endParaRPr lang="en-US" sz="800"/>
        </a:p>
      </dgm:t>
    </dgm:pt>
    <dgm:pt modelId="{DAE18BF5-ACFC-4BC7-B651-FE9116455650}">
      <dgm:prSet custT="1"/>
      <dgm:spPr/>
      <dgm:t>
        <a:bodyPr/>
        <a:lstStyle/>
        <a:p>
          <a:r>
            <a:rPr lang="en-US" sz="900" dirty="0" smtClean="0">
              <a:solidFill>
                <a:schemeClr val="tx1"/>
              </a:solidFill>
            </a:rPr>
            <a:t>BGP</a:t>
          </a:r>
          <a:endParaRPr lang="en-US" sz="900" dirty="0">
            <a:solidFill>
              <a:schemeClr val="tx1"/>
            </a:solidFill>
          </a:endParaRPr>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33D234F3-203A-4FFB-9B82-10FF9FB0174D}">
      <dgm:prSet custT="1"/>
      <dgm:spPr/>
      <dgm:t>
        <a:bodyPr/>
        <a:lstStyle/>
        <a:p>
          <a:r>
            <a:rPr lang="en-US" sz="800" dirty="0" err="1" smtClean="0">
              <a:solidFill>
                <a:schemeClr val="tx1"/>
              </a:solidFill>
            </a:rPr>
            <a:t>QoS</a:t>
          </a:r>
          <a:endParaRPr lang="en-US" sz="800" dirty="0">
            <a:solidFill>
              <a:schemeClr val="tx1"/>
            </a:solidFill>
          </a:endParaRPr>
        </a:p>
      </dgm:t>
    </dgm:pt>
    <dgm:pt modelId="{93C8825E-FD94-4FBF-8667-B96418B5869B}" type="parTrans" cxnId="{FC69D6CA-A5AC-43B4-8E45-135A870F94A3}">
      <dgm:prSet/>
      <dgm:spPr/>
      <dgm:t>
        <a:bodyPr/>
        <a:lstStyle/>
        <a:p>
          <a:endParaRPr lang="en-US"/>
        </a:p>
      </dgm:t>
    </dgm:pt>
    <dgm:pt modelId="{C789DF9E-D3BA-4DCD-BB4F-16F8F1D7F767}" type="sibTrans" cxnId="{FC69D6CA-A5AC-43B4-8E45-135A870F94A3}">
      <dgm:prSet/>
      <dgm:spPr/>
      <dgm:t>
        <a:bodyPr/>
        <a:lstStyle/>
        <a:p>
          <a:endParaRPr lang="en-US"/>
        </a:p>
      </dgm:t>
    </dgm:pt>
    <dgm:pt modelId="{456B414A-55FD-4197-8B04-5DD22D6B09A5}">
      <dgm:prSet custT="1"/>
      <dgm:spPr/>
      <dgm:t>
        <a:bodyPr/>
        <a:lstStyle/>
        <a:p>
          <a:r>
            <a:rPr lang="en-US" sz="900" dirty="0" smtClean="0">
              <a:solidFill>
                <a:schemeClr val="tx1"/>
              </a:solidFill>
            </a:rPr>
            <a:t>ACL</a:t>
          </a:r>
          <a:endParaRPr lang="en-US" sz="800" dirty="0">
            <a:solidFill>
              <a:schemeClr val="tx1"/>
            </a:solidFill>
          </a:endParaRPr>
        </a:p>
      </dgm:t>
    </dgm:pt>
    <dgm:pt modelId="{013B1C6A-66AF-46D4-99D4-031392F7C7CA}" type="parTrans" cxnId="{8B1D924D-105A-4556-8EEC-004574EED84F}">
      <dgm:prSet/>
      <dgm:spPr/>
      <dgm:t>
        <a:bodyPr/>
        <a:lstStyle/>
        <a:p>
          <a:endParaRPr lang="en-US"/>
        </a:p>
      </dgm:t>
    </dgm:pt>
    <dgm:pt modelId="{ECA72976-6E4D-4455-A463-73DA613B7AC5}" type="sibTrans" cxnId="{8B1D924D-105A-4556-8EEC-004574EED84F}">
      <dgm:prSet/>
      <dgm:spPr/>
      <dgm:t>
        <a:bodyPr/>
        <a:lstStyle/>
        <a:p>
          <a:endParaRPr lang="en-US"/>
        </a:p>
      </dgm:t>
    </dgm:pt>
    <dgm:pt modelId="{090337D3-9302-4E26-BC4B-9DCDD7A9E694}">
      <dgm:prSet custT="1"/>
      <dgm:spPr/>
      <dgm:t>
        <a:bodyPr/>
        <a:lstStyle/>
        <a:p>
          <a:r>
            <a:rPr lang="en-US" sz="900" dirty="0" smtClean="0">
              <a:solidFill>
                <a:schemeClr val="tx1"/>
              </a:solidFill>
            </a:rPr>
            <a:t>…</a:t>
          </a:r>
          <a:endParaRPr lang="en-US" sz="900" dirty="0">
            <a:solidFill>
              <a:schemeClr val="tx1"/>
            </a:solidFill>
          </a:endParaRPr>
        </a:p>
      </dgm:t>
    </dgm:pt>
    <dgm:pt modelId="{F4A7FF26-BFFC-494C-BBB4-7B33BF8C9AFE}" type="parTrans" cxnId="{D5AC1635-143D-48B3-A7C5-6FFE5466817C}">
      <dgm:prSet/>
      <dgm:spPr/>
      <dgm:t>
        <a:bodyPr/>
        <a:lstStyle/>
        <a:p>
          <a:endParaRPr lang="en-US"/>
        </a:p>
      </dgm:t>
    </dgm:pt>
    <dgm:pt modelId="{F1116D5D-68D7-4FCA-8EAC-17CB82438F44}" type="sibTrans" cxnId="{D5AC1635-143D-48B3-A7C5-6FFE5466817C}">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Y="61317" custLinFactY="-215493" custLinFactNeighborX="-7300" custLinFactNeighborY="-300000">
        <dgm:presLayoutVars>
          <dgm:chPref val="3"/>
        </dgm:presLayoutVars>
      </dgm:prSet>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B2D8B640-BF6A-4259-8086-0AD7C50BB433}" type="pres">
      <dgm:prSet presAssocID="{65D847E1-695D-4D6C-A665-30C1EB1D49E1}" presName="vertTwo" presStyleCnt="0"/>
      <dgm:spPr/>
    </dgm:pt>
    <dgm:pt modelId="{E7AD7A57-12F9-47E1-AC09-7510BC5B0B5C}" type="pres">
      <dgm:prSet presAssocID="{65D847E1-695D-4D6C-A665-30C1EB1D49E1}" presName="txTwo" presStyleLbl="node2" presStyleIdx="0" presStyleCnt="5" custScaleY="61317" custLinFactNeighborY="-8397">
        <dgm:presLayoutVars>
          <dgm:chPref val="3"/>
        </dgm:presLayoutVars>
      </dgm:prSet>
      <dgm:spPr/>
      <dgm:t>
        <a:bodyPr/>
        <a:lstStyle/>
        <a:p>
          <a:endParaRPr lang="en-US"/>
        </a:p>
      </dgm:t>
    </dgm:pt>
    <dgm:pt modelId="{2A924584-0F3B-45F4-833A-AC3DACB517E2}" type="pres">
      <dgm:prSet presAssocID="{65D847E1-695D-4D6C-A665-30C1EB1D49E1}" presName="horzTwo" presStyleCnt="0"/>
      <dgm:spPr/>
    </dgm:pt>
    <dgm:pt modelId="{B6BA054F-67E4-444E-884C-997AD5B9D720}" type="pres">
      <dgm:prSet presAssocID="{8F32FB6F-0804-4439-9D90-67F1AAD78023}" presName="sibSpaceTwo" presStyleCnt="0"/>
      <dgm:spPr/>
    </dgm:pt>
    <dgm:pt modelId="{B71419A9-B1A7-4ECA-BDF9-9C71392AD790}" type="pres">
      <dgm:prSet presAssocID="{DAE18BF5-ACFC-4BC7-B651-FE9116455650}" presName="vertTwo" presStyleCnt="0"/>
      <dgm:spPr/>
    </dgm:pt>
    <dgm:pt modelId="{D3478CDE-31FB-45CA-8608-E34A4349E17F}" type="pres">
      <dgm:prSet presAssocID="{DAE18BF5-ACFC-4BC7-B651-FE9116455650}" presName="txTwo" presStyleLbl="node2" presStyleIdx="1" presStyleCnt="5" custScaleY="61317" custLinFactNeighborY="-8397">
        <dgm:presLayoutVars>
          <dgm:chPref val="3"/>
        </dgm:presLayoutVars>
      </dgm:prSet>
      <dgm:spPr/>
      <dgm:t>
        <a:bodyPr/>
        <a:lstStyle/>
        <a:p>
          <a:endParaRPr lang="en-US"/>
        </a:p>
      </dgm:t>
    </dgm:pt>
    <dgm:pt modelId="{1B075712-A07A-4818-A456-D03785810C2C}" type="pres">
      <dgm:prSet presAssocID="{DAE18BF5-ACFC-4BC7-B651-FE9116455650}" presName="horzTwo" presStyleCnt="0"/>
      <dgm:spPr/>
    </dgm:pt>
    <dgm:pt modelId="{031BF695-8E66-4FA2-BC52-14F2E5E33F03}" type="pres">
      <dgm:prSet presAssocID="{51495D2B-CC55-4464-B989-8A94BDDAE9A0}" presName="sibSpaceTwo" presStyleCnt="0"/>
      <dgm:spPr/>
    </dgm:pt>
    <dgm:pt modelId="{7436C83C-AB9D-4F6A-9E58-B39FF23A1DF1}" type="pres">
      <dgm:prSet presAssocID="{33D234F3-203A-4FFB-9B82-10FF9FB0174D}" presName="vertTwo" presStyleCnt="0"/>
      <dgm:spPr/>
    </dgm:pt>
    <dgm:pt modelId="{760FFA59-55BC-48E1-A856-ED842786257F}" type="pres">
      <dgm:prSet presAssocID="{33D234F3-203A-4FFB-9B82-10FF9FB0174D}" presName="txTwo" presStyleLbl="node2" presStyleIdx="2" presStyleCnt="5" custScaleY="61317" custLinFactNeighborY="-8091">
        <dgm:presLayoutVars>
          <dgm:chPref val="3"/>
        </dgm:presLayoutVars>
      </dgm:prSet>
      <dgm:spPr/>
      <dgm:t>
        <a:bodyPr/>
        <a:lstStyle/>
        <a:p>
          <a:endParaRPr lang="en-US"/>
        </a:p>
      </dgm:t>
    </dgm:pt>
    <dgm:pt modelId="{2D814A0B-6447-4981-9D7C-9D49AA4BA0B4}" type="pres">
      <dgm:prSet presAssocID="{33D234F3-203A-4FFB-9B82-10FF9FB0174D}" presName="horzTwo" presStyleCnt="0"/>
      <dgm:spPr/>
    </dgm:pt>
    <dgm:pt modelId="{D8030E00-82A9-4E17-9BEB-67156204C0B5}" type="pres">
      <dgm:prSet presAssocID="{C789DF9E-D3BA-4DCD-BB4F-16F8F1D7F767}" presName="sibSpaceTwo" presStyleCnt="0"/>
      <dgm:spPr/>
    </dgm:pt>
    <dgm:pt modelId="{7809888D-26AE-4FF6-81B3-863853AAA74E}" type="pres">
      <dgm:prSet presAssocID="{456B414A-55FD-4197-8B04-5DD22D6B09A5}" presName="vertTwo" presStyleCnt="0"/>
      <dgm:spPr/>
    </dgm:pt>
    <dgm:pt modelId="{E409410E-F917-4CC2-BAA0-0505F1BAD93B}" type="pres">
      <dgm:prSet presAssocID="{456B414A-55FD-4197-8B04-5DD22D6B09A5}" presName="txTwo" presStyleLbl="node2" presStyleIdx="3" presStyleCnt="5" custScaleY="61317" custLinFactNeighborY="-8091">
        <dgm:presLayoutVars>
          <dgm:chPref val="3"/>
        </dgm:presLayoutVars>
      </dgm:prSet>
      <dgm:spPr/>
      <dgm:t>
        <a:bodyPr/>
        <a:lstStyle/>
        <a:p>
          <a:endParaRPr lang="en-US"/>
        </a:p>
      </dgm:t>
    </dgm:pt>
    <dgm:pt modelId="{6BD71ED2-6F61-4B34-8558-9F59519C0742}" type="pres">
      <dgm:prSet presAssocID="{456B414A-55FD-4197-8B04-5DD22D6B09A5}" presName="horzTwo" presStyleCnt="0"/>
      <dgm:spPr/>
    </dgm:pt>
    <dgm:pt modelId="{5D8E366E-B750-41A5-971C-2D5AC2036EFD}" type="pres">
      <dgm:prSet presAssocID="{ECA72976-6E4D-4455-A463-73DA613B7AC5}" presName="sibSpaceTwo" presStyleCnt="0"/>
      <dgm:spPr/>
    </dgm:pt>
    <dgm:pt modelId="{274C9366-6F1D-455F-B7A9-FC08831C742B}" type="pres">
      <dgm:prSet presAssocID="{090337D3-9302-4E26-BC4B-9DCDD7A9E694}" presName="vertTwo" presStyleCnt="0"/>
      <dgm:spPr/>
    </dgm:pt>
    <dgm:pt modelId="{F09ECE4E-7D91-4711-8E9F-60317FB5421B}" type="pres">
      <dgm:prSet presAssocID="{090337D3-9302-4E26-BC4B-9DCDD7A9E694}" presName="txTwo" presStyleLbl="node2" presStyleIdx="4" presStyleCnt="5" custScaleY="61317" custLinFactNeighborY="-8089">
        <dgm:presLayoutVars>
          <dgm:chPref val="3"/>
        </dgm:presLayoutVars>
      </dgm:prSet>
      <dgm:spPr/>
      <dgm:t>
        <a:bodyPr/>
        <a:lstStyle/>
        <a:p>
          <a:endParaRPr lang="en-US"/>
        </a:p>
      </dgm:t>
    </dgm:pt>
    <dgm:pt modelId="{3A48F75F-3189-4A31-BB8D-34D5831A3727}" type="pres">
      <dgm:prSet presAssocID="{090337D3-9302-4E26-BC4B-9DCDD7A9E694}" presName="horzTwo" presStyleCnt="0"/>
      <dgm:spPr/>
    </dgm:pt>
  </dgm:ptLst>
  <dgm:cxnLst>
    <dgm:cxn modelId="{54B50659-641C-BA4A-B775-4D9DEE99DCE5}" type="presOf" srcId="{33D234F3-203A-4FFB-9B82-10FF9FB0174D}" destId="{760FFA59-55BC-48E1-A856-ED842786257F}" srcOrd="0" destOrd="0" presId="urn:microsoft.com/office/officeart/2005/8/layout/hierarchy4"/>
    <dgm:cxn modelId="{4545FDB4-763A-0A47-B2D3-E6A1E16D50F9}" type="presOf" srcId="{94446536-3C99-4EF8-922C-3442E3909622}" destId="{6E17D484-B6B0-4BBE-994F-3C29AA8AEB1E}" srcOrd="0" destOrd="0" presId="urn:microsoft.com/office/officeart/2005/8/layout/hierarchy4"/>
    <dgm:cxn modelId="{6975E667-EC99-423C-BE9B-D8804F8F916E}" srcId="{94446536-3C99-4EF8-922C-3442E3909622}" destId="{65D847E1-695D-4D6C-A665-30C1EB1D49E1}" srcOrd="0" destOrd="0" parTransId="{5D952A27-E96C-45FB-998F-EF455B7BDE85}" sibTransId="{8F32FB6F-0804-4439-9D90-67F1AAD78023}"/>
    <dgm:cxn modelId="{F95F0F39-A4C1-234F-A562-747E93AA4803}" type="presOf" srcId="{456B414A-55FD-4197-8B04-5DD22D6B09A5}" destId="{E409410E-F917-4CC2-BAA0-0505F1BAD93B}" srcOrd="0" destOrd="0" presId="urn:microsoft.com/office/officeart/2005/8/layout/hierarchy4"/>
    <dgm:cxn modelId="{5926C590-6AE1-4945-B939-D92DE72771A9}" type="presOf" srcId="{090337D3-9302-4E26-BC4B-9DCDD7A9E694}" destId="{F09ECE4E-7D91-4711-8E9F-60317FB5421B}" srcOrd="0" destOrd="0" presId="urn:microsoft.com/office/officeart/2005/8/layout/hierarchy4"/>
    <dgm:cxn modelId="{73641001-6D37-B24D-81E7-A2C6773D7D9A}" type="presOf" srcId="{65D847E1-695D-4D6C-A665-30C1EB1D49E1}" destId="{E7AD7A57-12F9-47E1-AC09-7510BC5B0B5C}" srcOrd="0" destOrd="0" presId="urn:microsoft.com/office/officeart/2005/8/layout/hierarchy4"/>
    <dgm:cxn modelId="{0B5D9042-2651-D84F-B469-5070C5DFC9D2}" type="presOf" srcId="{70731C7A-50BF-4D87-A121-C15DB0170B44}" destId="{A193551C-62E9-4B5B-B9E4-6D5296EA080D}" srcOrd="0" destOrd="0" presId="urn:microsoft.com/office/officeart/2005/8/layout/hierarchy4"/>
    <dgm:cxn modelId="{D5AC1635-143D-48B3-A7C5-6FFE5466817C}" srcId="{94446536-3C99-4EF8-922C-3442E3909622}" destId="{090337D3-9302-4E26-BC4B-9DCDD7A9E694}" srcOrd="4" destOrd="0" parTransId="{F4A7FF26-BFFC-494C-BBB4-7B33BF8C9AFE}" sibTransId="{F1116D5D-68D7-4FCA-8EAC-17CB82438F44}"/>
    <dgm:cxn modelId="{2D7E7675-4755-445B-941C-DB99A110988E}" srcId="{70731C7A-50BF-4D87-A121-C15DB0170B44}" destId="{94446536-3C99-4EF8-922C-3442E3909622}" srcOrd="0" destOrd="0" parTransId="{F688E168-8A9F-4D11-86A3-1FC00AEF6140}" sibTransId="{D94CF135-6BEB-435F-A8AC-290CDA9F210A}"/>
    <dgm:cxn modelId="{FC69D6CA-A5AC-43B4-8E45-135A870F94A3}" srcId="{94446536-3C99-4EF8-922C-3442E3909622}" destId="{33D234F3-203A-4FFB-9B82-10FF9FB0174D}" srcOrd="2" destOrd="0" parTransId="{93C8825E-FD94-4FBF-8667-B96418B5869B}" sibTransId="{C789DF9E-D3BA-4DCD-BB4F-16F8F1D7F767}"/>
    <dgm:cxn modelId="{762F899D-02C7-4438-9EB3-9E68860024AC}" srcId="{94446536-3C99-4EF8-922C-3442E3909622}" destId="{DAE18BF5-ACFC-4BC7-B651-FE9116455650}" srcOrd="1" destOrd="0" parTransId="{E6C196BC-62F4-44EE-9D8D-FAEBF19999B7}" sibTransId="{51495D2B-CC55-4464-B989-8A94BDDAE9A0}"/>
    <dgm:cxn modelId="{BFAF7A72-BEA1-4E41-AC7A-8BAD1C1C5416}" type="presOf" srcId="{DAE18BF5-ACFC-4BC7-B651-FE9116455650}" destId="{D3478CDE-31FB-45CA-8608-E34A4349E17F}" srcOrd="0" destOrd="0" presId="urn:microsoft.com/office/officeart/2005/8/layout/hierarchy4"/>
    <dgm:cxn modelId="{8B1D924D-105A-4556-8EEC-004574EED84F}" srcId="{94446536-3C99-4EF8-922C-3442E3909622}" destId="{456B414A-55FD-4197-8B04-5DD22D6B09A5}" srcOrd="3" destOrd="0" parTransId="{013B1C6A-66AF-46D4-99D4-031392F7C7CA}" sibTransId="{ECA72976-6E4D-4455-A463-73DA613B7AC5}"/>
    <dgm:cxn modelId="{63AE4F3E-82C9-B940-A36D-80DDCBA9798F}" type="presParOf" srcId="{A193551C-62E9-4B5B-B9E4-6D5296EA080D}" destId="{DA36A8C4-CD8E-48A4-BD23-CB92448A897A}" srcOrd="0" destOrd="0" presId="urn:microsoft.com/office/officeart/2005/8/layout/hierarchy4"/>
    <dgm:cxn modelId="{9CF2B544-B063-D941-8C55-A2B47438BF78}" type="presParOf" srcId="{DA36A8C4-CD8E-48A4-BD23-CB92448A897A}" destId="{6E17D484-B6B0-4BBE-994F-3C29AA8AEB1E}" srcOrd="0" destOrd="0" presId="urn:microsoft.com/office/officeart/2005/8/layout/hierarchy4"/>
    <dgm:cxn modelId="{E55225DE-082D-154D-B356-666034BF4170}" type="presParOf" srcId="{DA36A8C4-CD8E-48A4-BD23-CB92448A897A}" destId="{95ED1909-7F35-46EF-A3B5-4BE59CB06E93}" srcOrd="1" destOrd="0" presId="urn:microsoft.com/office/officeart/2005/8/layout/hierarchy4"/>
    <dgm:cxn modelId="{5FC52C3F-E226-464E-9852-F4924430BBFF}" type="presParOf" srcId="{DA36A8C4-CD8E-48A4-BD23-CB92448A897A}" destId="{EF1F10C1-5F3E-43E0-8EAC-C11F057D3DD4}" srcOrd="2" destOrd="0" presId="urn:microsoft.com/office/officeart/2005/8/layout/hierarchy4"/>
    <dgm:cxn modelId="{A2BEAD6E-BE12-7C45-ADC8-863A841EDD66}" type="presParOf" srcId="{EF1F10C1-5F3E-43E0-8EAC-C11F057D3DD4}" destId="{B2D8B640-BF6A-4259-8086-0AD7C50BB433}" srcOrd="0" destOrd="0" presId="urn:microsoft.com/office/officeart/2005/8/layout/hierarchy4"/>
    <dgm:cxn modelId="{7B86E51D-269C-784B-BACB-B18255A98B05}" type="presParOf" srcId="{B2D8B640-BF6A-4259-8086-0AD7C50BB433}" destId="{E7AD7A57-12F9-47E1-AC09-7510BC5B0B5C}" srcOrd="0" destOrd="0" presId="urn:microsoft.com/office/officeart/2005/8/layout/hierarchy4"/>
    <dgm:cxn modelId="{2FBBE17C-4AF9-5F4D-A8FC-4B799371787F}" type="presParOf" srcId="{B2D8B640-BF6A-4259-8086-0AD7C50BB433}" destId="{2A924584-0F3B-45F4-833A-AC3DACB517E2}" srcOrd="1" destOrd="0" presId="urn:microsoft.com/office/officeart/2005/8/layout/hierarchy4"/>
    <dgm:cxn modelId="{B26E3174-66EF-CC4E-94EF-3584EDCAFC26}" type="presParOf" srcId="{EF1F10C1-5F3E-43E0-8EAC-C11F057D3DD4}" destId="{B6BA054F-67E4-444E-884C-997AD5B9D720}" srcOrd="1" destOrd="0" presId="urn:microsoft.com/office/officeart/2005/8/layout/hierarchy4"/>
    <dgm:cxn modelId="{E2CB2AD9-545C-064F-8E2F-7540D3658A5B}" type="presParOf" srcId="{EF1F10C1-5F3E-43E0-8EAC-C11F057D3DD4}" destId="{B71419A9-B1A7-4ECA-BDF9-9C71392AD790}" srcOrd="2" destOrd="0" presId="urn:microsoft.com/office/officeart/2005/8/layout/hierarchy4"/>
    <dgm:cxn modelId="{2FD2D59D-0E6E-634D-8B4D-AC547DD290CF}" type="presParOf" srcId="{B71419A9-B1A7-4ECA-BDF9-9C71392AD790}" destId="{D3478CDE-31FB-45CA-8608-E34A4349E17F}" srcOrd="0" destOrd="0" presId="urn:microsoft.com/office/officeart/2005/8/layout/hierarchy4"/>
    <dgm:cxn modelId="{FC8881FF-D9B0-2045-8339-A0260BA7D5DA}" type="presParOf" srcId="{B71419A9-B1A7-4ECA-BDF9-9C71392AD790}" destId="{1B075712-A07A-4818-A456-D03785810C2C}" srcOrd="1" destOrd="0" presId="urn:microsoft.com/office/officeart/2005/8/layout/hierarchy4"/>
    <dgm:cxn modelId="{EAFD947E-0A51-9148-8593-AD2DA9420FA2}" type="presParOf" srcId="{EF1F10C1-5F3E-43E0-8EAC-C11F057D3DD4}" destId="{031BF695-8E66-4FA2-BC52-14F2E5E33F03}" srcOrd="3" destOrd="0" presId="urn:microsoft.com/office/officeart/2005/8/layout/hierarchy4"/>
    <dgm:cxn modelId="{80FAF276-7854-7A47-9D36-82123F5C1EAA}" type="presParOf" srcId="{EF1F10C1-5F3E-43E0-8EAC-C11F057D3DD4}" destId="{7436C83C-AB9D-4F6A-9E58-B39FF23A1DF1}" srcOrd="4" destOrd="0" presId="urn:microsoft.com/office/officeart/2005/8/layout/hierarchy4"/>
    <dgm:cxn modelId="{93915620-5D9E-9E4C-AED0-79881648A588}" type="presParOf" srcId="{7436C83C-AB9D-4F6A-9E58-B39FF23A1DF1}" destId="{760FFA59-55BC-48E1-A856-ED842786257F}" srcOrd="0" destOrd="0" presId="urn:microsoft.com/office/officeart/2005/8/layout/hierarchy4"/>
    <dgm:cxn modelId="{FD95EB51-F731-414E-BE23-F3021671E7F9}" type="presParOf" srcId="{7436C83C-AB9D-4F6A-9E58-B39FF23A1DF1}" destId="{2D814A0B-6447-4981-9D7C-9D49AA4BA0B4}" srcOrd="1" destOrd="0" presId="urn:microsoft.com/office/officeart/2005/8/layout/hierarchy4"/>
    <dgm:cxn modelId="{3AD77E19-2554-D044-A655-E806CB4F7144}" type="presParOf" srcId="{EF1F10C1-5F3E-43E0-8EAC-C11F057D3DD4}" destId="{D8030E00-82A9-4E17-9BEB-67156204C0B5}" srcOrd="5" destOrd="0" presId="urn:microsoft.com/office/officeart/2005/8/layout/hierarchy4"/>
    <dgm:cxn modelId="{486235C0-4B82-BB4A-9865-0581A49A79D7}" type="presParOf" srcId="{EF1F10C1-5F3E-43E0-8EAC-C11F057D3DD4}" destId="{7809888D-26AE-4FF6-81B3-863853AAA74E}" srcOrd="6" destOrd="0" presId="urn:microsoft.com/office/officeart/2005/8/layout/hierarchy4"/>
    <dgm:cxn modelId="{EAF2FF93-3152-6D4E-86C5-11006FAF9F39}" type="presParOf" srcId="{7809888D-26AE-4FF6-81B3-863853AAA74E}" destId="{E409410E-F917-4CC2-BAA0-0505F1BAD93B}" srcOrd="0" destOrd="0" presId="urn:microsoft.com/office/officeart/2005/8/layout/hierarchy4"/>
    <dgm:cxn modelId="{C333C97E-0FB4-2E43-807B-DEB52946F782}" type="presParOf" srcId="{7809888D-26AE-4FF6-81B3-863853AAA74E}" destId="{6BD71ED2-6F61-4B34-8558-9F59519C0742}" srcOrd="1" destOrd="0" presId="urn:microsoft.com/office/officeart/2005/8/layout/hierarchy4"/>
    <dgm:cxn modelId="{04A59A5B-D166-924D-94A0-1552E25F8E47}" type="presParOf" srcId="{EF1F10C1-5F3E-43E0-8EAC-C11F057D3DD4}" destId="{5D8E366E-B750-41A5-971C-2D5AC2036EFD}" srcOrd="7" destOrd="0" presId="urn:microsoft.com/office/officeart/2005/8/layout/hierarchy4"/>
    <dgm:cxn modelId="{DB6BE064-5F65-A34C-9814-3DC07AAD0086}" type="presParOf" srcId="{EF1F10C1-5F3E-43E0-8EAC-C11F057D3DD4}" destId="{274C9366-6F1D-455F-B7A9-FC08831C742B}" srcOrd="8" destOrd="0" presId="urn:microsoft.com/office/officeart/2005/8/layout/hierarchy4"/>
    <dgm:cxn modelId="{434C1451-DF3F-BA4B-AC88-DC324A17F23E}" type="presParOf" srcId="{274C9366-6F1D-455F-B7A9-FC08831C742B}" destId="{F09ECE4E-7D91-4711-8E9F-60317FB5421B}" srcOrd="0" destOrd="0" presId="urn:microsoft.com/office/officeart/2005/8/layout/hierarchy4"/>
    <dgm:cxn modelId="{07B8849D-4DA1-A54F-807E-991006B04F79}" type="presParOf" srcId="{274C9366-6F1D-455F-B7A9-FC08831C742B}" destId="{3A48F75F-3189-4A31-BB8D-34D5831A3727}"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731C7A-50BF-4D87-A121-C15DB0170B44}"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94446536-3C99-4EF8-922C-3442E3909622}">
      <dgm:prSet custT="1">
        <dgm:style>
          <a:lnRef idx="1">
            <a:schemeClr val="accent4"/>
          </a:lnRef>
          <a:fillRef idx="2">
            <a:schemeClr val="accent4"/>
          </a:fillRef>
          <a:effectRef idx="1">
            <a:schemeClr val="accent4"/>
          </a:effectRef>
          <a:fontRef idx="minor">
            <a:schemeClr val="dk1"/>
          </a:fontRef>
        </dgm:style>
      </dgm:prSet>
      <dgm:spPr>
        <a:solidFill>
          <a:schemeClr val="tx2"/>
        </a:solidFill>
        <a:ln>
          <a:noFill/>
        </a:ln>
      </dgm:spPr>
      <dgm:t>
        <a:bodyPr/>
        <a:lstStyle/>
        <a:p>
          <a:pPr algn="l"/>
          <a:r>
            <a:rPr lang="en-US" sz="1400" dirty="0" smtClean="0">
              <a:solidFill>
                <a:srgbClr val="FFFFFF"/>
              </a:solidFill>
            </a:rPr>
            <a:t>Data Model</a:t>
          </a:r>
          <a:endParaRPr lang="en-US" sz="1400" dirty="0">
            <a:solidFill>
              <a:srgbClr val="FFFFFF"/>
            </a:solidFill>
          </a:endParaRPr>
        </a:p>
      </dgm:t>
    </dgm:pt>
    <dgm:pt modelId="{F688E168-8A9F-4D11-86A3-1FC00AEF6140}" type="parTrans" cxnId="{2D7E7675-4755-445B-941C-DB99A110988E}">
      <dgm:prSet/>
      <dgm:spPr/>
      <dgm:t>
        <a:bodyPr/>
        <a:lstStyle/>
        <a:p>
          <a:endParaRPr lang="en-US" sz="800"/>
        </a:p>
      </dgm:t>
    </dgm:pt>
    <dgm:pt modelId="{D94CF135-6BEB-435F-A8AC-290CDA9F210A}" type="sibTrans" cxnId="{2D7E7675-4755-445B-941C-DB99A110988E}">
      <dgm:prSet/>
      <dgm:spPr/>
      <dgm:t>
        <a:bodyPr/>
        <a:lstStyle/>
        <a:p>
          <a:endParaRPr lang="en-US" sz="800"/>
        </a:p>
      </dgm:t>
    </dgm:pt>
    <dgm:pt modelId="{DAE18BF5-ACFC-4BC7-B651-FE9116455650}">
      <dgm:prSet custT="1"/>
      <dgm:spPr>
        <a:solidFill>
          <a:schemeClr val="accent4"/>
        </a:solidFill>
        <a:ln>
          <a:noFill/>
        </a:ln>
      </dgm:spPr>
      <dgm:t>
        <a:bodyPr/>
        <a:lstStyle/>
        <a:p>
          <a:r>
            <a:rPr lang="en-US" sz="900" dirty="0" smtClean="0"/>
            <a:t>Standard</a:t>
          </a:r>
          <a:endParaRPr lang="en-US" sz="1000" dirty="0"/>
        </a:p>
      </dgm:t>
    </dgm:pt>
    <dgm:pt modelId="{E6C196BC-62F4-44EE-9D8D-FAEBF19999B7}" type="parTrans" cxnId="{762F899D-02C7-4438-9EB3-9E68860024AC}">
      <dgm:prSet/>
      <dgm:spPr/>
      <dgm:t>
        <a:bodyPr/>
        <a:lstStyle/>
        <a:p>
          <a:endParaRPr lang="en-US" sz="800"/>
        </a:p>
      </dgm:t>
    </dgm:pt>
    <dgm:pt modelId="{51495D2B-CC55-4464-B989-8A94BDDAE9A0}" type="sibTrans" cxnId="{762F899D-02C7-4438-9EB3-9E68860024AC}">
      <dgm:prSet/>
      <dgm:spPr/>
      <dgm:t>
        <a:bodyPr/>
        <a:lstStyle/>
        <a:p>
          <a:endParaRPr lang="en-US" sz="800"/>
        </a:p>
      </dgm:t>
    </dgm:pt>
    <dgm:pt modelId="{A8EB8659-7E64-4368-839B-BEFA902D8016}">
      <dgm:prSet custT="1"/>
      <dgm:spPr>
        <a:solidFill>
          <a:schemeClr val="accent2"/>
        </a:solidFill>
        <a:ln>
          <a:noFill/>
        </a:ln>
      </dgm:spPr>
      <dgm:t>
        <a:bodyPr/>
        <a:lstStyle/>
        <a:p>
          <a:r>
            <a:rPr lang="en-US" sz="900" dirty="0" smtClean="0"/>
            <a:t>Device Specific</a:t>
          </a:r>
          <a:endParaRPr lang="en-US" sz="900" dirty="0"/>
        </a:p>
      </dgm:t>
    </dgm:pt>
    <dgm:pt modelId="{FDE13AD7-3363-4D52-A6EE-99A850D42C65}" type="parTrans" cxnId="{17A5B60D-0958-4B79-86DC-F2E5855810E4}">
      <dgm:prSet/>
      <dgm:spPr/>
      <dgm:t>
        <a:bodyPr/>
        <a:lstStyle/>
        <a:p>
          <a:endParaRPr lang="en-US"/>
        </a:p>
      </dgm:t>
    </dgm:pt>
    <dgm:pt modelId="{69C02636-8C82-4528-B040-F0B5489F13BD}" type="sibTrans" cxnId="{17A5B60D-0958-4B79-86DC-F2E5855810E4}">
      <dgm:prSet/>
      <dgm:spPr/>
      <dgm:t>
        <a:bodyPr/>
        <a:lstStyle/>
        <a:p>
          <a:endParaRPr lang="en-US"/>
        </a:p>
      </dgm:t>
    </dgm:pt>
    <dgm:pt modelId="{5E7091B4-D4CB-4642-95F0-D5BEED75B1BC}">
      <dgm:prSet custT="1"/>
      <dgm:spPr>
        <a:ln>
          <a:noFill/>
        </a:ln>
      </dgm:spPr>
      <dgm:t>
        <a:bodyPr/>
        <a:lstStyle/>
        <a:p>
          <a:r>
            <a:rPr lang="en-US" sz="1000" dirty="0" smtClean="0">
              <a:solidFill>
                <a:schemeClr val="tx1"/>
              </a:solidFill>
            </a:rPr>
            <a:t>Configuration</a:t>
          </a:r>
          <a:endParaRPr lang="en-US" sz="1000" dirty="0">
            <a:solidFill>
              <a:schemeClr val="tx1"/>
            </a:solidFill>
          </a:endParaRPr>
        </a:p>
      </dgm:t>
    </dgm:pt>
    <dgm:pt modelId="{E03E769C-A5E3-6F46-B744-E427E577D688}" type="parTrans" cxnId="{B6FB950B-17AB-CF44-8227-B683191B02AF}">
      <dgm:prSet/>
      <dgm:spPr/>
      <dgm:t>
        <a:bodyPr/>
        <a:lstStyle/>
        <a:p>
          <a:endParaRPr lang="en-US"/>
        </a:p>
      </dgm:t>
    </dgm:pt>
    <dgm:pt modelId="{391D2B2B-D2F7-D842-B8B2-2AFC9098382C}" type="sibTrans" cxnId="{B6FB950B-17AB-CF44-8227-B683191B02AF}">
      <dgm:prSet/>
      <dgm:spPr/>
      <dgm:t>
        <a:bodyPr/>
        <a:lstStyle/>
        <a:p>
          <a:endParaRPr lang="en-US"/>
        </a:p>
      </dgm:t>
    </dgm:pt>
    <dgm:pt modelId="{70872E90-AB56-0247-9608-A772F26DE2B3}">
      <dgm:prSet custT="1"/>
      <dgm:spPr>
        <a:ln>
          <a:noFill/>
        </a:ln>
      </dgm:spPr>
      <dgm:t>
        <a:bodyPr/>
        <a:lstStyle/>
        <a:p>
          <a:r>
            <a:rPr lang="en-US" sz="1000" dirty="0" smtClean="0">
              <a:solidFill>
                <a:schemeClr val="tx1"/>
              </a:solidFill>
            </a:rPr>
            <a:t>Operational</a:t>
          </a:r>
          <a:endParaRPr lang="en-US" sz="1000" dirty="0">
            <a:solidFill>
              <a:schemeClr val="tx1"/>
            </a:solidFill>
          </a:endParaRPr>
        </a:p>
      </dgm:t>
    </dgm:pt>
    <dgm:pt modelId="{7B02E35D-E68B-8046-8B35-3A385ED47550}" type="sibTrans" cxnId="{2B550872-B254-DA42-BE94-E1FDB0BAC093}">
      <dgm:prSet/>
      <dgm:spPr/>
      <dgm:t>
        <a:bodyPr/>
        <a:lstStyle/>
        <a:p>
          <a:endParaRPr lang="en-US"/>
        </a:p>
      </dgm:t>
    </dgm:pt>
    <dgm:pt modelId="{FA8F32DC-2E5C-264F-8100-A1171FC51301}" type="parTrans" cxnId="{2B550872-B254-DA42-BE94-E1FDB0BAC093}">
      <dgm:prSet/>
      <dgm:spPr/>
      <dgm:t>
        <a:bodyPr/>
        <a:lstStyle/>
        <a:p>
          <a:endParaRPr lang="en-US"/>
        </a:p>
      </dgm:t>
    </dgm:pt>
    <dgm:pt modelId="{C74B2A33-4749-874D-8188-1092F4B0B875}">
      <dgm:prSet custT="1"/>
      <dgm:spPr>
        <a:solidFill>
          <a:schemeClr val="accent4"/>
        </a:solidFill>
        <a:ln>
          <a:noFill/>
        </a:ln>
      </dgm:spPr>
      <dgm:t>
        <a:bodyPr/>
        <a:lstStyle/>
        <a:p>
          <a:r>
            <a:rPr lang="en-US" sz="1000" dirty="0" smtClean="0"/>
            <a:t>Standard</a:t>
          </a:r>
          <a:endParaRPr lang="en-US" sz="1000" dirty="0"/>
        </a:p>
      </dgm:t>
    </dgm:pt>
    <dgm:pt modelId="{231232CE-18B8-5042-B749-8768F4F86D41}" type="parTrans" cxnId="{AC18AB81-3046-D946-B6B0-857DC7526F35}">
      <dgm:prSet/>
      <dgm:spPr/>
      <dgm:t>
        <a:bodyPr/>
        <a:lstStyle/>
        <a:p>
          <a:endParaRPr lang="en-US"/>
        </a:p>
      </dgm:t>
    </dgm:pt>
    <dgm:pt modelId="{3267DAF5-6FF5-EC41-A9C0-89500B281594}" type="sibTrans" cxnId="{AC18AB81-3046-D946-B6B0-857DC7526F35}">
      <dgm:prSet/>
      <dgm:spPr/>
      <dgm:t>
        <a:bodyPr/>
        <a:lstStyle/>
        <a:p>
          <a:endParaRPr lang="en-US"/>
        </a:p>
      </dgm:t>
    </dgm:pt>
    <dgm:pt modelId="{D443E41E-5E51-914C-9829-87C7D4E14CFD}">
      <dgm:prSet custT="1"/>
      <dgm:spPr>
        <a:solidFill>
          <a:schemeClr val="accent2"/>
        </a:solidFill>
        <a:ln>
          <a:noFill/>
        </a:ln>
      </dgm:spPr>
      <dgm:t>
        <a:bodyPr/>
        <a:lstStyle/>
        <a:p>
          <a:r>
            <a:rPr lang="en-US" sz="1000" dirty="0" smtClean="0"/>
            <a:t>Device Specific</a:t>
          </a:r>
          <a:endParaRPr lang="en-US" sz="1000" dirty="0"/>
        </a:p>
      </dgm:t>
    </dgm:pt>
    <dgm:pt modelId="{931D5323-DB6F-104F-93FB-F66D50D98707}" type="parTrans" cxnId="{EA6CA9B7-CC9E-8C4C-A6B7-3A91A0910493}">
      <dgm:prSet/>
      <dgm:spPr/>
      <dgm:t>
        <a:bodyPr/>
        <a:lstStyle/>
        <a:p>
          <a:endParaRPr lang="en-US"/>
        </a:p>
      </dgm:t>
    </dgm:pt>
    <dgm:pt modelId="{1BC4BD80-0FA3-B54B-BC29-921D6F6A69FA}" type="sibTrans" cxnId="{EA6CA9B7-CC9E-8C4C-A6B7-3A91A0910493}">
      <dgm:prSet/>
      <dgm:spPr/>
      <dgm:t>
        <a:bodyPr/>
        <a:lstStyle/>
        <a:p>
          <a:endParaRPr lang="en-US"/>
        </a:p>
      </dgm:t>
    </dgm:pt>
    <dgm:pt modelId="{A193551C-62E9-4B5B-B9E4-6D5296EA080D}" type="pres">
      <dgm:prSet presAssocID="{70731C7A-50BF-4D87-A121-C15DB0170B44}" presName="Name0" presStyleCnt="0">
        <dgm:presLayoutVars>
          <dgm:chPref val="1"/>
          <dgm:dir/>
          <dgm:animOne val="branch"/>
          <dgm:animLvl val="lvl"/>
          <dgm:resizeHandles/>
        </dgm:presLayoutVars>
      </dgm:prSet>
      <dgm:spPr/>
      <dgm:t>
        <a:bodyPr/>
        <a:lstStyle/>
        <a:p>
          <a:endParaRPr lang="en-US"/>
        </a:p>
      </dgm:t>
    </dgm:pt>
    <dgm:pt modelId="{DA36A8C4-CD8E-48A4-BD23-CB92448A897A}" type="pres">
      <dgm:prSet presAssocID="{94446536-3C99-4EF8-922C-3442E3909622}" presName="vertOne" presStyleCnt="0"/>
      <dgm:spPr/>
    </dgm:pt>
    <dgm:pt modelId="{6E17D484-B6B0-4BBE-994F-3C29AA8AEB1E}" type="pres">
      <dgm:prSet presAssocID="{94446536-3C99-4EF8-922C-3442E3909622}" presName="txOne" presStyleLbl="node0" presStyleIdx="0" presStyleCnt="1" custScaleX="99998" custScaleY="175715" custLinFactNeighborX="-238" custLinFactNeighborY="-16248">
        <dgm:presLayoutVars>
          <dgm:chPref val="3"/>
        </dgm:presLayoutVars>
      </dgm:prSet>
      <dgm:spPr/>
      <dgm:t>
        <a:bodyPr/>
        <a:lstStyle/>
        <a:p>
          <a:endParaRPr lang="en-US"/>
        </a:p>
      </dgm:t>
    </dgm:pt>
    <dgm:pt modelId="{95ED1909-7F35-46EF-A3B5-4BE59CB06E93}" type="pres">
      <dgm:prSet presAssocID="{94446536-3C99-4EF8-922C-3442E3909622}" presName="parTransOne" presStyleCnt="0"/>
      <dgm:spPr/>
    </dgm:pt>
    <dgm:pt modelId="{EF1F10C1-5F3E-43E0-8EAC-C11F057D3DD4}" type="pres">
      <dgm:prSet presAssocID="{94446536-3C99-4EF8-922C-3442E3909622}" presName="horzOne" presStyleCnt="0"/>
      <dgm:spPr/>
    </dgm:pt>
    <dgm:pt modelId="{D2F1CF76-9D3A-BE4C-BEA0-CAED9AFBC7B5}" type="pres">
      <dgm:prSet presAssocID="{5E7091B4-D4CB-4642-95F0-D5BEED75B1BC}" presName="vertTwo" presStyleCnt="0"/>
      <dgm:spPr/>
    </dgm:pt>
    <dgm:pt modelId="{47EB4FCB-170D-164A-840B-01CF538265B4}" type="pres">
      <dgm:prSet presAssocID="{5E7091B4-D4CB-4642-95F0-D5BEED75B1BC}" presName="txTwo" presStyleLbl="node2" presStyleIdx="0" presStyleCnt="2" custScaleX="99962" custScaleY="170644" custLinFactNeighborX="401" custLinFactNeighborY="30420">
        <dgm:presLayoutVars>
          <dgm:chPref val="3"/>
        </dgm:presLayoutVars>
      </dgm:prSet>
      <dgm:spPr/>
      <dgm:t>
        <a:bodyPr/>
        <a:lstStyle/>
        <a:p>
          <a:endParaRPr lang="en-US"/>
        </a:p>
      </dgm:t>
    </dgm:pt>
    <dgm:pt modelId="{D8EA5177-ABED-5E4C-9CA6-38B90E30F306}" type="pres">
      <dgm:prSet presAssocID="{5E7091B4-D4CB-4642-95F0-D5BEED75B1BC}" presName="parTransTwo" presStyleCnt="0"/>
      <dgm:spPr/>
    </dgm:pt>
    <dgm:pt modelId="{550364FD-92B1-044D-A76F-DEBD112C34ED}" type="pres">
      <dgm:prSet presAssocID="{5E7091B4-D4CB-4642-95F0-D5BEED75B1BC}" presName="horzTwo" presStyleCnt="0"/>
      <dgm:spPr/>
    </dgm:pt>
    <dgm:pt modelId="{4E60DCAF-A73E-1042-9D50-2E690351D0A1}" type="pres">
      <dgm:prSet presAssocID="{DAE18BF5-ACFC-4BC7-B651-FE9116455650}" presName="vertThree" presStyleCnt="0"/>
      <dgm:spPr/>
    </dgm:pt>
    <dgm:pt modelId="{752D7619-E2BB-8E42-9623-099E9A23A201}" type="pres">
      <dgm:prSet presAssocID="{DAE18BF5-ACFC-4BC7-B651-FE9116455650}" presName="txThree" presStyleLbl="node3" presStyleIdx="0" presStyleCnt="4" custScaleY="180763" custLinFactNeighborY="7377">
        <dgm:presLayoutVars>
          <dgm:chPref val="3"/>
        </dgm:presLayoutVars>
      </dgm:prSet>
      <dgm:spPr/>
      <dgm:t>
        <a:bodyPr/>
        <a:lstStyle/>
        <a:p>
          <a:endParaRPr lang="en-US"/>
        </a:p>
      </dgm:t>
    </dgm:pt>
    <dgm:pt modelId="{48E54731-06E3-E644-A55B-ADD08C2A62F3}" type="pres">
      <dgm:prSet presAssocID="{DAE18BF5-ACFC-4BC7-B651-FE9116455650}" presName="horzThree" presStyleCnt="0"/>
      <dgm:spPr/>
    </dgm:pt>
    <dgm:pt modelId="{716326BB-D6A3-3A45-B8A6-C56C92A837EA}" type="pres">
      <dgm:prSet presAssocID="{51495D2B-CC55-4464-B989-8A94BDDAE9A0}" presName="sibSpaceThree" presStyleCnt="0"/>
      <dgm:spPr/>
    </dgm:pt>
    <dgm:pt modelId="{27C131B2-E54D-E64B-954D-99079B138C6F}" type="pres">
      <dgm:prSet presAssocID="{A8EB8659-7E64-4368-839B-BEFA902D8016}" presName="vertThree" presStyleCnt="0"/>
      <dgm:spPr/>
    </dgm:pt>
    <dgm:pt modelId="{1CC5568A-FE2B-4B44-B9E6-8665E23DFB73}" type="pres">
      <dgm:prSet presAssocID="{A8EB8659-7E64-4368-839B-BEFA902D8016}" presName="txThree" presStyleLbl="node3" presStyleIdx="1" presStyleCnt="4" custScaleY="191602">
        <dgm:presLayoutVars>
          <dgm:chPref val="3"/>
        </dgm:presLayoutVars>
      </dgm:prSet>
      <dgm:spPr/>
      <dgm:t>
        <a:bodyPr/>
        <a:lstStyle/>
        <a:p>
          <a:endParaRPr lang="en-US"/>
        </a:p>
      </dgm:t>
    </dgm:pt>
    <dgm:pt modelId="{22BA3378-4F64-D746-A434-C728CF48B0FF}" type="pres">
      <dgm:prSet presAssocID="{A8EB8659-7E64-4368-839B-BEFA902D8016}" presName="horzThree" presStyleCnt="0"/>
      <dgm:spPr/>
    </dgm:pt>
    <dgm:pt modelId="{1A71E3B4-F993-EB46-9240-22E29B628552}" type="pres">
      <dgm:prSet presAssocID="{391D2B2B-D2F7-D842-B8B2-2AFC9098382C}" presName="sibSpaceTwo" presStyleCnt="0"/>
      <dgm:spPr/>
    </dgm:pt>
    <dgm:pt modelId="{79120E79-85F8-F94C-AE4D-EB584BA41075}" type="pres">
      <dgm:prSet presAssocID="{70872E90-AB56-0247-9608-A772F26DE2B3}" presName="vertTwo" presStyleCnt="0"/>
      <dgm:spPr/>
    </dgm:pt>
    <dgm:pt modelId="{E1A47428-8F44-F148-AE96-278AAF150E01}" type="pres">
      <dgm:prSet presAssocID="{70872E90-AB56-0247-9608-A772F26DE2B3}" presName="txTwo" presStyleLbl="node2" presStyleIdx="1" presStyleCnt="2" custScaleY="168048">
        <dgm:presLayoutVars>
          <dgm:chPref val="3"/>
        </dgm:presLayoutVars>
      </dgm:prSet>
      <dgm:spPr/>
      <dgm:t>
        <a:bodyPr/>
        <a:lstStyle/>
        <a:p>
          <a:endParaRPr lang="en-US"/>
        </a:p>
      </dgm:t>
    </dgm:pt>
    <dgm:pt modelId="{080A674C-001B-6249-BB09-01BF26F2EF3A}" type="pres">
      <dgm:prSet presAssocID="{70872E90-AB56-0247-9608-A772F26DE2B3}" presName="parTransTwo" presStyleCnt="0"/>
      <dgm:spPr/>
    </dgm:pt>
    <dgm:pt modelId="{F936B34B-5300-B14A-BF33-FD304B2C2ADE}" type="pres">
      <dgm:prSet presAssocID="{70872E90-AB56-0247-9608-A772F26DE2B3}" presName="horzTwo" presStyleCnt="0"/>
      <dgm:spPr/>
    </dgm:pt>
    <dgm:pt modelId="{818B33E7-A10B-5145-A997-D982D37A4CDB}" type="pres">
      <dgm:prSet presAssocID="{C74B2A33-4749-874D-8188-1092F4B0B875}" presName="vertThree" presStyleCnt="0"/>
      <dgm:spPr/>
    </dgm:pt>
    <dgm:pt modelId="{8FCF4480-643E-1B4F-846E-44200D296B88}" type="pres">
      <dgm:prSet presAssocID="{C74B2A33-4749-874D-8188-1092F4B0B875}" presName="txThree" presStyleLbl="node3" presStyleIdx="2" presStyleCnt="4" custScaleY="189371">
        <dgm:presLayoutVars>
          <dgm:chPref val="3"/>
        </dgm:presLayoutVars>
      </dgm:prSet>
      <dgm:spPr/>
      <dgm:t>
        <a:bodyPr/>
        <a:lstStyle/>
        <a:p>
          <a:endParaRPr lang="en-US"/>
        </a:p>
      </dgm:t>
    </dgm:pt>
    <dgm:pt modelId="{74C43740-3BC2-B443-A7ED-C58E43E7A672}" type="pres">
      <dgm:prSet presAssocID="{C74B2A33-4749-874D-8188-1092F4B0B875}" presName="horzThree" presStyleCnt="0"/>
      <dgm:spPr/>
    </dgm:pt>
    <dgm:pt modelId="{04AD7EEC-F41B-3E48-8BB3-534EDFD0F61E}" type="pres">
      <dgm:prSet presAssocID="{3267DAF5-6FF5-EC41-A9C0-89500B281594}" presName="sibSpaceThree" presStyleCnt="0"/>
      <dgm:spPr/>
    </dgm:pt>
    <dgm:pt modelId="{0886EFF3-ACD5-0B4B-8D7D-1633C0E8651C}" type="pres">
      <dgm:prSet presAssocID="{D443E41E-5E51-914C-9829-87C7D4E14CFD}" presName="vertThree" presStyleCnt="0"/>
      <dgm:spPr/>
    </dgm:pt>
    <dgm:pt modelId="{4FFB67A8-6F6F-5443-A39F-C0E437BF2465}" type="pres">
      <dgm:prSet presAssocID="{D443E41E-5E51-914C-9829-87C7D4E14CFD}" presName="txThree" presStyleLbl="node3" presStyleIdx="3" presStyleCnt="4" custScaleY="189371">
        <dgm:presLayoutVars>
          <dgm:chPref val="3"/>
        </dgm:presLayoutVars>
      </dgm:prSet>
      <dgm:spPr/>
      <dgm:t>
        <a:bodyPr/>
        <a:lstStyle/>
        <a:p>
          <a:endParaRPr lang="en-US"/>
        </a:p>
      </dgm:t>
    </dgm:pt>
    <dgm:pt modelId="{ECBCD1A2-A86A-2949-9852-5086164FD9A9}" type="pres">
      <dgm:prSet presAssocID="{D443E41E-5E51-914C-9829-87C7D4E14CFD}" presName="horzThree" presStyleCnt="0"/>
      <dgm:spPr/>
    </dgm:pt>
  </dgm:ptLst>
  <dgm:cxnLst>
    <dgm:cxn modelId="{D0A28629-ADA7-1D4D-93A9-A7C2984B0F46}" type="presOf" srcId="{DAE18BF5-ACFC-4BC7-B651-FE9116455650}" destId="{752D7619-E2BB-8E42-9623-099E9A23A201}" srcOrd="0" destOrd="0" presId="urn:microsoft.com/office/officeart/2005/8/layout/hierarchy4"/>
    <dgm:cxn modelId="{9FE7EB32-8433-7A4E-971E-54E6C297BE05}" type="presOf" srcId="{D443E41E-5E51-914C-9829-87C7D4E14CFD}" destId="{4FFB67A8-6F6F-5443-A39F-C0E437BF2465}" srcOrd="0" destOrd="0" presId="urn:microsoft.com/office/officeart/2005/8/layout/hierarchy4"/>
    <dgm:cxn modelId="{2B550872-B254-DA42-BE94-E1FDB0BAC093}" srcId="{94446536-3C99-4EF8-922C-3442E3909622}" destId="{70872E90-AB56-0247-9608-A772F26DE2B3}" srcOrd="1" destOrd="0" parTransId="{FA8F32DC-2E5C-264F-8100-A1171FC51301}" sibTransId="{7B02E35D-E68B-8046-8B35-3A385ED47550}"/>
    <dgm:cxn modelId="{AC18AB81-3046-D946-B6B0-857DC7526F35}" srcId="{70872E90-AB56-0247-9608-A772F26DE2B3}" destId="{C74B2A33-4749-874D-8188-1092F4B0B875}" srcOrd="0" destOrd="0" parTransId="{231232CE-18B8-5042-B749-8768F4F86D41}" sibTransId="{3267DAF5-6FF5-EC41-A9C0-89500B281594}"/>
    <dgm:cxn modelId="{30BDBD45-241A-8F41-BEDB-C5D1C97D593D}" type="presOf" srcId="{C74B2A33-4749-874D-8188-1092F4B0B875}" destId="{8FCF4480-643E-1B4F-846E-44200D296B88}" srcOrd="0" destOrd="0" presId="urn:microsoft.com/office/officeart/2005/8/layout/hierarchy4"/>
    <dgm:cxn modelId="{64349DC5-E2C3-6C4D-9A1B-B2F96AEF4945}" type="presOf" srcId="{A8EB8659-7E64-4368-839B-BEFA902D8016}" destId="{1CC5568A-FE2B-4B44-B9E6-8665E23DFB73}" srcOrd="0" destOrd="0" presId="urn:microsoft.com/office/officeart/2005/8/layout/hierarchy4"/>
    <dgm:cxn modelId="{2D7E7675-4755-445B-941C-DB99A110988E}" srcId="{70731C7A-50BF-4D87-A121-C15DB0170B44}" destId="{94446536-3C99-4EF8-922C-3442E3909622}" srcOrd="0" destOrd="0" parTransId="{F688E168-8A9F-4D11-86A3-1FC00AEF6140}" sibTransId="{D94CF135-6BEB-435F-A8AC-290CDA9F210A}"/>
    <dgm:cxn modelId="{762F899D-02C7-4438-9EB3-9E68860024AC}" srcId="{5E7091B4-D4CB-4642-95F0-D5BEED75B1BC}" destId="{DAE18BF5-ACFC-4BC7-B651-FE9116455650}" srcOrd="0" destOrd="0" parTransId="{E6C196BC-62F4-44EE-9D8D-FAEBF19999B7}" sibTransId="{51495D2B-CC55-4464-B989-8A94BDDAE9A0}"/>
    <dgm:cxn modelId="{97703524-B322-B542-AE07-ED16520E0F02}" type="presOf" srcId="{94446536-3C99-4EF8-922C-3442E3909622}" destId="{6E17D484-B6B0-4BBE-994F-3C29AA8AEB1E}" srcOrd="0" destOrd="0" presId="urn:microsoft.com/office/officeart/2005/8/layout/hierarchy4"/>
    <dgm:cxn modelId="{B6FB950B-17AB-CF44-8227-B683191B02AF}" srcId="{94446536-3C99-4EF8-922C-3442E3909622}" destId="{5E7091B4-D4CB-4642-95F0-D5BEED75B1BC}" srcOrd="0" destOrd="0" parTransId="{E03E769C-A5E3-6F46-B744-E427E577D688}" sibTransId="{391D2B2B-D2F7-D842-B8B2-2AFC9098382C}"/>
    <dgm:cxn modelId="{CF18B23C-2BC8-6642-82A2-96EEAC48F35B}" type="presOf" srcId="{70731C7A-50BF-4D87-A121-C15DB0170B44}" destId="{A193551C-62E9-4B5B-B9E4-6D5296EA080D}" srcOrd="0" destOrd="0" presId="urn:microsoft.com/office/officeart/2005/8/layout/hierarchy4"/>
    <dgm:cxn modelId="{17A5B60D-0958-4B79-86DC-F2E5855810E4}" srcId="{5E7091B4-D4CB-4642-95F0-D5BEED75B1BC}" destId="{A8EB8659-7E64-4368-839B-BEFA902D8016}" srcOrd="1" destOrd="0" parTransId="{FDE13AD7-3363-4D52-A6EE-99A850D42C65}" sibTransId="{69C02636-8C82-4528-B040-F0B5489F13BD}"/>
    <dgm:cxn modelId="{EA6CA9B7-CC9E-8C4C-A6B7-3A91A0910493}" srcId="{70872E90-AB56-0247-9608-A772F26DE2B3}" destId="{D443E41E-5E51-914C-9829-87C7D4E14CFD}" srcOrd="1" destOrd="0" parTransId="{931D5323-DB6F-104F-93FB-F66D50D98707}" sibTransId="{1BC4BD80-0FA3-B54B-BC29-921D6F6A69FA}"/>
    <dgm:cxn modelId="{03F6C8A7-6CCB-2145-BF31-3FE551FBFD99}" type="presOf" srcId="{5E7091B4-D4CB-4642-95F0-D5BEED75B1BC}" destId="{47EB4FCB-170D-164A-840B-01CF538265B4}" srcOrd="0" destOrd="0" presId="urn:microsoft.com/office/officeart/2005/8/layout/hierarchy4"/>
    <dgm:cxn modelId="{EE0D9CB8-D74F-9F40-9771-34AF491B597C}" type="presOf" srcId="{70872E90-AB56-0247-9608-A772F26DE2B3}" destId="{E1A47428-8F44-F148-AE96-278AAF150E01}" srcOrd="0" destOrd="0" presId="urn:microsoft.com/office/officeart/2005/8/layout/hierarchy4"/>
    <dgm:cxn modelId="{AB3540E5-EC67-764F-B2FC-BE6BD5F9D3FB}" type="presParOf" srcId="{A193551C-62E9-4B5B-B9E4-6D5296EA080D}" destId="{DA36A8C4-CD8E-48A4-BD23-CB92448A897A}" srcOrd="0" destOrd="0" presId="urn:microsoft.com/office/officeart/2005/8/layout/hierarchy4"/>
    <dgm:cxn modelId="{007D8472-014D-B547-A1EC-E2DFD112C333}" type="presParOf" srcId="{DA36A8C4-CD8E-48A4-BD23-CB92448A897A}" destId="{6E17D484-B6B0-4BBE-994F-3C29AA8AEB1E}" srcOrd="0" destOrd="0" presId="urn:microsoft.com/office/officeart/2005/8/layout/hierarchy4"/>
    <dgm:cxn modelId="{F6815DA6-3A51-C14D-A6A5-E1AA58A43AEE}" type="presParOf" srcId="{DA36A8C4-CD8E-48A4-BD23-CB92448A897A}" destId="{95ED1909-7F35-46EF-A3B5-4BE59CB06E93}" srcOrd="1" destOrd="0" presId="urn:microsoft.com/office/officeart/2005/8/layout/hierarchy4"/>
    <dgm:cxn modelId="{D86EA7FD-49F4-244F-8AA8-6323144C7F74}" type="presParOf" srcId="{DA36A8C4-CD8E-48A4-BD23-CB92448A897A}" destId="{EF1F10C1-5F3E-43E0-8EAC-C11F057D3DD4}" srcOrd="2" destOrd="0" presId="urn:microsoft.com/office/officeart/2005/8/layout/hierarchy4"/>
    <dgm:cxn modelId="{23D27C8D-A5F5-134A-AEAB-02A6DCA3252E}" type="presParOf" srcId="{EF1F10C1-5F3E-43E0-8EAC-C11F057D3DD4}" destId="{D2F1CF76-9D3A-BE4C-BEA0-CAED9AFBC7B5}" srcOrd="0" destOrd="0" presId="urn:microsoft.com/office/officeart/2005/8/layout/hierarchy4"/>
    <dgm:cxn modelId="{6BD1DE05-9684-A345-A823-19EBC7D579D3}" type="presParOf" srcId="{D2F1CF76-9D3A-BE4C-BEA0-CAED9AFBC7B5}" destId="{47EB4FCB-170D-164A-840B-01CF538265B4}" srcOrd="0" destOrd="0" presId="urn:microsoft.com/office/officeart/2005/8/layout/hierarchy4"/>
    <dgm:cxn modelId="{ADCA4D1D-2262-2E42-815C-9AD6379CC3AD}" type="presParOf" srcId="{D2F1CF76-9D3A-BE4C-BEA0-CAED9AFBC7B5}" destId="{D8EA5177-ABED-5E4C-9CA6-38B90E30F306}" srcOrd="1" destOrd="0" presId="urn:microsoft.com/office/officeart/2005/8/layout/hierarchy4"/>
    <dgm:cxn modelId="{EFFA86A4-E3F8-E34E-9E69-5384BD230811}" type="presParOf" srcId="{D2F1CF76-9D3A-BE4C-BEA0-CAED9AFBC7B5}" destId="{550364FD-92B1-044D-A76F-DEBD112C34ED}" srcOrd="2" destOrd="0" presId="urn:microsoft.com/office/officeart/2005/8/layout/hierarchy4"/>
    <dgm:cxn modelId="{0E92811E-8340-BF4C-B146-1D13861E6404}" type="presParOf" srcId="{550364FD-92B1-044D-A76F-DEBD112C34ED}" destId="{4E60DCAF-A73E-1042-9D50-2E690351D0A1}" srcOrd="0" destOrd="0" presId="urn:microsoft.com/office/officeart/2005/8/layout/hierarchy4"/>
    <dgm:cxn modelId="{8E066581-F87B-7541-91D3-4287E8DBBE2E}" type="presParOf" srcId="{4E60DCAF-A73E-1042-9D50-2E690351D0A1}" destId="{752D7619-E2BB-8E42-9623-099E9A23A201}" srcOrd="0" destOrd="0" presId="urn:microsoft.com/office/officeart/2005/8/layout/hierarchy4"/>
    <dgm:cxn modelId="{816598B0-4DD0-3442-BD0F-0850E9D07EBA}" type="presParOf" srcId="{4E60DCAF-A73E-1042-9D50-2E690351D0A1}" destId="{48E54731-06E3-E644-A55B-ADD08C2A62F3}" srcOrd="1" destOrd="0" presId="urn:microsoft.com/office/officeart/2005/8/layout/hierarchy4"/>
    <dgm:cxn modelId="{FF07029A-AD8E-8A40-B3B6-BB25AEEFBF34}" type="presParOf" srcId="{550364FD-92B1-044D-A76F-DEBD112C34ED}" destId="{716326BB-D6A3-3A45-B8A6-C56C92A837EA}" srcOrd="1" destOrd="0" presId="urn:microsoft.com/office/officeart/2005/8/layout/hierarchy4"/>
    <dgm:cxn modelId="{32913832-D733-3B46-95B8-1324CFD80428}" type="presParOf" srcId="{550364FD-92B1-044D-A76F-DEBD112C34ED}" destId="{27C131B2-E54D-E64B-954D-99079B138C6F}" srcOrd="2" destOrd="0" presId="urn:microsoft.com/office/officeart/2005/8/layout/hierarchy4"/>
    <dgm:cxn modelId="{C12C1519-3263-4E45-AD9C-12BA214C8C09}" type="presParOf" srcId="{27C131B2-E54D-E64B-954D-99079B138C6F}" destId="{1CC5568A-FE2B-4B44-B9E6-8665E23DFB73}" srcOrd="0" destOrd="0" presId="urn:microsoft.com/office/officeart/2005/8/layout/hierarchy4"/>
    <dgm:cxn modelId="{CD636FC4-0D94-D243-BA29-7A8C242E6F5D}" type="presParOf" srcId="{27C131B2-E54D-E64B-954D-99079B138C6F}" destId="{22BA3378-4F64-D746-A434-C728CF48B0FF}" srcOrd="1" destOrd="0" presId="urn:microsoft.com/office/officeart/2005/8/layout/hierarchy4"/>
    <dgm:cxn modelId="{0003DBF0-B3EB-614A-A523-618B68BC4276}" type="presParOf" srcId="{EF1F10C1-5F3E-43E0-8EAC-C11F057D3DD4}" destId="{1A71E3B4-F993-EB46-9240-22E29B628552}" srcOrd="1" destOrd="0" presId="urn:microsoft.com/office/officeart/2005/8/layout/hierarchy4"/>
    <dgm:cxn modelId="{A7AD6A0B-F73E-4544-9F8E-A404713C9E2E}" type="presParOf" srcId="{EF1F10C1-5F3E-43E0-8EAC-C11F057D3DD4}" destId="{79120E79-85F8-F94C-AE4D-EB584BA41075}" srcOrd="2" destOrd="0" presId="urn:microsoft.com/office/officeart/2005/8/layout/hierarchy4"/>
    <dgm:cxn modelId="{933F55A3-6870-7E47-8D1A-BEA1C7A7A82E}" type="presParOf" srcId="{79120E79-85F8-F94C-AE4D-EB584BA41075}" destId="{E1A47428-8F44-F148-AE96-278AAF150E01}" srcOrd="0" destOrd="0" presId="urn:microsoft.com/office/officeart/2005/8/layout/hierarchy4"/>
    <dgm:cxn modelId="{5C3526A7-7D43-084D-A247-6889221D21BA}" type="presParOf" srcId="{79120E79-85F8-F94C-AE4D-EB584BA41075}" destId="{080A674C-001B-6249-BB09-01BF26F2EF3A}" srcOrd="1" destOrd="0" presId="urn:microsoft.com/office/officeart/2005/8/layout/hierarchy4"/>
    <dgm:cxn modelId="{A84197A7-219E-1A4A-A11D-56F5D389B243}" type="presParOf" srcId="{79120E79-85F8-F94C-AE4D-EB584BA41075}" destId="{F936B34B-5300-B14A-BF33-FD304B2C2ADE}" srcOrd="2" destOrd="0" presId="urn:microsoft.com/office/officeart/2005/8/layout/hierarchy4"/>
    <dgm:cxn modelId="{0EB85AD2-7F04-C443-9D17-1ADA779ADE51}" type="presParOf" srcId="{F936B34B-5300-B14A-BF33-FD304B2C2ADE}" destId="{818B33E7-A10B-5145-A997-D982D37A4CDB}" srcOrd="0" destOrd="0" presId="urn:microsoft.com/office/officeart/2005/8/layout/hierarchy4"/>
    <dgm:cxn modelId="{9F73720C-8FD6-2246-9080-CADE35893650}" type="presParOf" srcId="{818B33E7-A10B-5145-A997-D982D37A4CDB}" destId="{8FCF4480-643E-1B4F-846E-44200D296B88}" srcOrd="0" destOrd="0" presId="urn:microsoft.com/office/officeart/2005/8/layout/hierarchy4"/>
    <dgm:cxn modelId="{3359B063-BB1D-7544-8554-103A2E6E8113}" type="presParOf" srcId="{818B33E7-A10B-5145-A997-D982D37A4CDB}" destId="{74C43740-3BC2-B443-A7ED-C58E43E7A672}" srcOrd="1" destOrd="0" presId="urn:microsoft.com/office/officeart/2005/8/layout/hierarchy4"/>
    <dgm:cxn modelId="{4D3EDAB7-D7FA-8949-A0B4-CDE16A105C22}" type="presParOf" srcId="{F936B34B-5300-B14A-BF33-FD304B2C2ADE}" destId="{04AD7EEC-F41B-3E48-8BB3-534EDFD0F61E}" srcOrd="1" destOrd="0" presId="urn:microsoft.com/office/officeart/2005/8/layout/hierarchy4"/>
    <dgm:cxn modelId="{7C21080E-B258-574B-9060-3380695D397A}" type="presParOf" srcId="{F936B34B-5300-B14A-BF33-FD304B2C2ADE}" destId="{0886EFF3-ACD5-0B4B-8D7D-1633C0E8651C}" srcOrd="2" destOrd="0" presId="urn:microsoft.com/office/officeart/2005/8/layout/hierarchy4"/>
    <dgm:cxn modelId="{44236F0E-1A50-9843-B15B-614FB055C87A}" type="presParOf" srcId="{0886EFF3-ACD5-0B4B-8D7D-1633C0E8651C}" destId="{4FFB67A8-6F6F-5443-A39F-C0E437BF2465}" srcOrd="0" destOrd="0" presId="urn:microsoft.com/office/officeart/2005/8/layout/hierarchy4"/>
    <dgm:cxn modelId="{5CF11629-7D93-D149-9FF4-38695F9C3423}" type="presParOf" srcId="{0886EFF3-ACD5-0B4B-8D7D-1633C0E8651C}" destId="{ECBCD1A2-A86A-2949-9852-5086164FD9A9}" srcOrd="1" destOrd="0" presId="urn:microsoft.com/office/officeart/2005/8/layout/hierarchy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FF6A-7BC1-024B-B10F-CB602A92B7A9}">
      <dsp:nvSpPr>
        <dsp:cNvPr id="0" name=""/>
        <dsp:cNvSpPr/>
      </dsp:nvSpPr>
      <dsp:spPr>
        <a:xfrm>
          <a:off x="0" y="137160"/>
          <a:ext cx="892575" cy="411480"/>
        </a:xfrm>
        <a:prstGeom prst="roundRect">
          <a:avLst>
            <a:gd name="adj" fmla="val 10000"/>
          </a:avLst>
        </a:prstGeom>
        <a:solidFill>
          <a:schemeClr val="accent1">
            <a:lumMod val="20000"/>
            <a:lumOff val="80000"/>
          </a:schemeClr>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chemeClr val="tx1"/>
              </a:solidFill>
            </a:rPr>
            <a:t>RESTconf</a:t>
          </a:r>
          <a:endParaRPr lang="en-US" sz="1200" b="0" kern="1200" dirty="0">
            <a:solidFill>
              <a:schemeClr val="tx1"/>
            </a:solidFill>
          </a:endParaRPr>
        </a:p>
      </dsp:txBody>
      <dsp:txXfrm>
        <a:off x="12052" y="149212"/>
        <a:ext cx="868471" cy="387376"/>
      </dsp:txXfrm>
    </dsp:sp>
    <dsp:sp modelId="{4F13BF3C-7074-0F4B-AFE6-CA770841CBAE}">
      <dsp:nvSpPr>
        <dsp:cNvPr id="0" name=""/>
        <dsp:cNvSpPr/>
      </dsp:nvSpPr>
      <dsp:spPr>
        <a:xfrm>
          <a:off x="963332" y="137160"/>
          <a:ext cx="892575" cy="411480"/>
        </a:xfrm>
        <a:prstGeom prst="roundRect">
          <a:avLst>
            <a:gd name="adj" fmla="val 10000"/>
          </a:avLst>
        </a:prstGeom>
        <a:solidFill>
          <a:schemeClr val="accent1"/>
        </a:soli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solidFill>
                <a:schemeClr val="bg1"/>
              </a:solidFill>
            </a:rPr>
            <a:t>NETCONF</a:t>
          </a:r>
          <a:endParaRPr lang="en-US" sz="1200" b="0" kern="1200" dirty="0">
            <a:solidFill>
              <a:schemeClr val="bg1"/>
            </a:solidFill>
          </a:endParaRPr>
        </a:p>
      </dsp:txBody>
      <dsp:txXfrm>
        <a:off x="975384" y="149212"/>
        <a:ext cx="868471" cy="387376"/>
      </dsp:txXfrm>
    </dsp:sp>
    <dsp:sp modelId="{317D89C6-C471-AA4C-95A5-C27F01FEDA69}">
      <dsp:nvSpPr>
        <dsp:cNvPr id="0" name=""/>
        <dsp:cNvSpPr/>
      </dsp:nvSpPr>
      <dsp:spPr>
        <a:xfrm>
          <a:off x="1924457" y="137160"/>
          <a:ext cx="892575" cy="411480"/>
        </a:xfrm>
        <a:prstGeom prst="roundRect">
          <a:avLst>
            <a:gd name="adj" fmla="val 10000"/>
          </a:avLst>
        </a:prstGeom>
        <a:solidFill>
          <a:srgbClr val="8EBCDC"/>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err="1" smtClean="0">
              <a:solidFill>
                <a:schemeClr val="bg1"/>
              </a:solidFill>
            </a:rPr>
            <a:t>gRPC</a:t>
          </a:r>
          <a:endParaRPr lang="en-US" sz="1200" b="0" kern="1200" dirty="0" smtClean="0">
            <a:solidFill>
              <a:schemeClr val="bg1"/>
            </a:solidFill>
          </a:endParaRPr>
        </a:p>
      </dsp:txBody>
      <dsp:txXfrm>
        <a:off x="1936509" y="149212"/>
        <a:ext cx="868471" cy="387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0" y="0"/>
          <a:ext cx="2769131" cy="328552"/>
        </a:xfrm>
        <a:prstGeom prst="roundRect">
          <a:avLst>
            <a:gd name="adj" fmla="val 10000"/>
          </a:avLst>
        </a:prstGeom>
        <a:solidFill>
          <a:srgbClr val="32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Device Features</a:t>
          </a:r>
          <a:endParaRPr lang="en-US" sz="1200" kern="1200" dirty="0"/>
        </a:p>
      </dsp:txBody>
      <dsp:txXfrm>
        <a:off x="9623" y="9623"/>
        <a:ext cx="2749885" cy="309306"/>
      </dsp:txXfrm>
    </dsp:sp>
    <dsp:sp modelId="{E7AD7A57-12F9-47E1-AC09-7510BC5B0B5C}">
      <dsp:nvSpPr>
        <dsp:cNvPr id="0" name=""/>
        <dsp:cNvSpPr/>
      </dsp:nvSpPr>
      <dsp:spPr>
        <a:xfrm>
          <a:off x="1112" y="39242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smtClean="0">
              <a:solidFill>
                <a:schemeClr val="tx1"/>
              </a:solidFill>
            </a:rPr>
            <a:t>Interface</a:t>
          </a:r>
          <a:endParaRPr lang="en-US" sz="800" kern="1200" dirty="0">
            <a:solidFill>
              <a:schemeClr val="tx1"/>
            </a:solidFill>
          </a:endParaRPr>
        </a:p>
      </dsp:txBody>
      <dsp:txXfrm>
        <a:off x="10735" y="402048"/>
        <a:ext cx="499706" cy="309306"/>
      </dsp:txXfrm>
    </dsp:sp>
    <dsp:sp modelId="{D3478CDE-31FB-45CA-8608-E34A4349E17F}">
      <dsp:nvSpPr>
        <dsp:cNvPr id="0" name=""/>
        <dsp:cNvSpPr/>
      </dsp:nvSpPr>
      <dsp:spPr>
        <a:xfrm>
          <a:off x="563657" y="39242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BGP</a:t>
          </a:r>
          <a:endParaRPr lang="en-US" sz="900" kern="1200" dirty="0">
            <a:solidFill>
              <a:schemeClr val="tx1"/>
            </a:solidFill>
          </a:endParaRPr>
        </a:p>
      </dsp:txBody>
      <dsp:txXfrm>
        <a:off x="573280" y="402048"/>
        <a:ext cx="499706" cy="309306"/>
      </dsp:txXfrm>
    </dsp:sp>
    <dsp:sp modelId="{760FFA59-55BC-48E1-A856-ED842786257F}">
      <dsp:nvSpPr>
        <dsp:cNvPr id="0" name=""/>
        <dsp:cNvSpPr/>
      </dsp:nvSpPr>
      <dsp:spPr>
        <a:xfrm>
          <a:off x="1126201" y="394064"/>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solidFill>
                <a:schemeClr val="tx1"/>
              </a:solidFill>
            </a:rPr>
            <a:t>QoS</a:t>
          </a:r>
          <a:endParaRPr lang="en-US" sz="800" kern="1200" dirty="0">
            <a:solidFill>
              <a:schemeClr val="tx1"/>
            </a:solidFill>
          </a:endParaRPr>
        </a:p>
      </dsp:txBody>
      <dsp:txXfrm>
        <a:off x="1135824" y="403687"/>
        <a:ext cx="499706" cy="309306"/>
      </dsp:txXfrm>
    </dsp:sp>
    <dsp:sp modelId="{E409410E-F917-4CC2-BAA0-0505F1BAD93B}">
      <dsp:nvSpPr>
        <dsp:cNvPr id="0" name=""/>
        <dsp:cNvSpPr/>
      </dsp:nvSpPr>
      <dsp:spPr>
        <a:xfrm>
          <a:off x="1688746" y="394064"/>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ACL</a:t>
          </a:r>
          <a:endParaRPr lang="en-US" sz="800" kern="1200" dirty="0">
            <a:solidFill>
              <a:schemeClr val="tx1"/>
            </a:solidFill>
          </a:endParaRPr>
        </a:p>
      </dsp:txBody>
      <dsp:txXfrm>
        <a:off x="1698369" y="403687"/>
        <a:ext cx="499706" cy="309306"/>
      </dsp:txXfrm>
    </dsp:sp>
    <dsp:sp modelId="{F09ECE4E-7D91-4711-8E9F-60317FB5421B}">
      <dsp:nvSpPr>
        <dsp:cNvPr id="0" name=""/>
        <dsp:cNvSpPr/>
      </dsp:nvSpPr>
      <dsp:spPr>
        <a:xfrm>
          <a:off x="2251291" y="394075"/>
          <a:ext cx="518952" cy="3285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chemeClr val="tx1"/>
              </a:solidFill>
            </a:rPr>
            <a:t>…</a:t>
          </a:r>
          <a:endParaRPr lang="en-US" sz="900" kern="1200" dirty="0">
            <a:solidFill>
              <a:schemeClr val="tx1"/>
            </a:solidFill>
          </a:endParaRPr>
        </a:p>
      </dsp:txBody>
      <dsp:txXfrm>
        <a:off x="2260914" y="403698"/>
        <a:ext cx="499706" cy="309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7D484-B6B0-4BBE-994F-3C29AA8AEB1E}">
      <dsp:nvSpPr>
        <dsp:cNvPr id="0" name=""/>
        <dsp:cNvSpPr/>
      </dsp:nvSpPr>
      <dsp:spPr>
        <a:xfrm>
          <a:off x="0" y="0"/>
          <a:ext cx="2799685" cy="383003"/>
        </a:xfrm>
        <a:prstGeom prst="roundRect">
          <a:avLst>
            <a:gd name="adj" fmla="val 10000"/>
          </a:avLst>
        </a:prstGeom>
        <a:solidFill>
          <a:schemeClr val="tx2"/>
        </a:solidFill>
        <a:ln w="9525" cap="flat" cmpd="sng" algn="ctr">
          <a:no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solidFill>
                <a:srgbClr val="FFFFFF"/>
              </a:solidFill>
            </a:rPr>
            <a:t>Data Model</a:t>
          </a:r>
          <a:endParaRPr lang="en-US" sz="1400" kern="1200" dirty="0">
            <a:solidFill>
              <a:srgbClr val="FFFFFF"/>
            </a:solidFill>
          </a:endParaRPr>
        </a:p>
      </dsp:txBody>
      <dsp:txXfrm>
        <a:off x="11218" y="11218"/>
        <a:ext cx="2777249" cy="360567"/>
      </dsp:txXfrm>
    </dsp:sp>
    <dsp:sp modelId="{47EB4FCB-170D-164A-840B-01CF538265B4}">
      <dsp:nvSpPr>
        <dsp:cNvPr id="0" name=""/>
        <dsp:cNvSpPr/>
      </dsp:nvSpPr>
      <dsp:spPr>
        <a:xfrm>
          <a:off x="9615" y="420048"/>
          <a:ext cx="1368809" cy="371950"/>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1"/>
              </a:solidFill>
            </a:rPr>
            <a:t>Configuration</a:t>
          </a:r>
          <a:endParaRPr lang="en-US" sz="1000" kern="1200" dirty="0">
            <a:solidFill>
              <a:schemeClr val="tx1"/>
            </a:solidFill>
          </a:endParaRPr>
        </a:p>
      </dsp:txBody>
      <dsp:txXfrm>
        <a:off x="20509" y="430942"/>
        <a:ext cx="1347021" cy="350162"/>
      </dsp:txXfrm>
    </dsp:sp>
    <dsp:sp modelId="{752D7619-E2BB-8E42-9623-099E9A23A201}">
      <dsp:nvSpPr>
        <dsp:cNvPr id="0" name=""/>
        <dsp:cNvSpPr/>
      </dsp:nvSpPr>
      <dsp:spPr>
        <a:xfrm>
          <a:off x="9262" y="827433"/>
          <a:ext cx="665361" cy="394006"/>
        </a:xfrm>
        <a:prstGeom prst="roundRect">
          <a:avLst>
            <a:gd name="adj" fmla="val 1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Standard</a:t>
          </a:r>
          <a:endParaRPr lang="en-US" sz="1000" kern="1200" dirty="0"/>
        </a:p>
      </dsp:txBody>
      <dsp:txXfrm>
        <a:off x="20802" y="838973"/>
        <a:ext cx="642281" cy="370926"/>
      </dsp:txXfrm>
    </dsp:sp>
    <dsp:sp modelId="{1CC5568A-FE2B-4B44-B9E6-8665E23DFB73}">
      <dsp:nvSpPr>
        <dsp:cNvPr id="0" name=""/>
        <dsp:cNvSpPr/>
      </dsp:nvSpPr>
      <dsp:spPr>
        <a:xfrm>
          <a:off x="702433" y="811353"/>
          <a:ext cx="665361" cy="417632"/>
        </a:xfrm>
        <a:prstGeom prst="roundRect">
          <a:avLst>
            <a:gd name="adj" fmla="val 1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Device Specific</a:t>
          </a:r>
          <a:endParaRPr lang="en-US" sz="900" kern="1200" dirty="0"/>
        </a:p>
      </dsp:txBody>
      <dsp:txXfrm>
        <a:off x="714665" y="823585"/>
        <a:ext cx="640897" cy="393168"/>
      </dsp:txXfrm>
    </dsp:sp>
    <dsp:sp modelId="{E1A47428-8F44-F148-AE96-278AAF150E01}">
      <dsp:nvSpPr>
        <dsp:cNvPr id="0" name=""/>
        <dsp:cNvSpPr/>
      </dsp:nvSpPr>
      <dsp:spPr>
        <a:xfrm>
          <a:off x="1429098" y="411586"/>
          <a:ext cx="1369302" cy="366291"/>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tx1"/>
              </a:solidFill>
            </a:rPr>
            <a:t>Operational</a:t>
          </a:r>
          <a:endParaRPr lang="en-US" sz="1000" kern="1200" dirty="0">
            <a:solidFill>
              <a:schemeClr val="tx1"/>
            </a:solidFill>
          </a:endParaRPr>
        </a:p>
      </dsp:txBody>
      <dsp:txXfrm>
        <a:off x="1439826" y="422314"/>
        <a:ext cx="1347846" cy="344835"/>
      </dsp:txXfrm>
    </dsp:sp>
    <dsp:sp modelId="{8FCF4480-643E-1B4F-846E-44200D296B88}">
      <dsp:nvSpPr>
        <dsp:cNvPr id="0" name=""/>
        <dsp:cNvSpPr/>
      </dsp:nvSpPr>
      <dsp:spPr>
        <a:xfrm>
          <a:off x="1434483" y="805695"/>
          <a:ext cx="665361" cy="412769"/>
        </a:xfrm>
        <a:prstGeom prst="roundRect">
          <a:avLst>
            <a:gd name="adj" fmla="val 10000"/>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Standard</a:t>
          </a:r>
          <a:endParaRPr lang="en-US" sz="1000" kern="1200" dirty="0"/>
        </a:p>
      </dsp:txBody>
      <dsp:txXfrm>
        <a:off x="1446573" y="817785"/>
        <a:ext cx="641181" cy="388589"/>
      </dsp:txXfrm>
    </dsp:sp>
    <dsp:sp modelId="{4FFB67A8-6F6F-5443-A39F-C0E437BF2465}">
      <dsp:nvSpPr>
        <dsp:cNvPr id="0" name=""/>
        <dsp:cNvSpPr/>
      </dsp:nvSpPr>
      <dsp:spPr>
        <a:xfrm>
          <a:off x="2127653" y="805695"/>
          <a:ext cx="665361" cy="412769"/>
        </a:xfrm>
        <a:prstGeom prst="roundRect">
          <a:avLst>
            <a:gd name="adj" fmla="val 1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Device Specific</a:t>
          </a:r>
          <a:endParaRPr lang="en-US" sz="1000" kern="1200" dirty="0"/>
        </a:p>
      </dsp:txBody>
      <dsp:txXfrm>
        <a:off x="2139743" y="817785"/>
        <a:ext cx="641181" cy="3885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006E5E-47D5-F94C-AC21-44426FD175DD}" type="datetime1">
              <a:rPr lang="en-US" smtClean="0"/>
              <a:t>3/2/17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33A43E-2B08-42A3-9C92-4D138A04E7B9}" type="slidenum">
              <a:rPr lang="en-US" smtClean="0"/>
              <a:t>‹#›</a:t>
            </a:fld>
            <a:endParaRPr lang="en-US" dirty="0"/>
          </a:p>
        </p:txBody>
      </p:sp>
    </p:spTree>
    <p:extLst>
      <p:ext uri="{BB962C8B-B14F-4D97-AF65-F5344CB8AC3E}">
        <p14:creationId xmlns:p14="http://schemas.microsoft.com/office/powerpoint/2010/main" val="248923502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Cisco Live 2016</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09D06-7B0B-8B4B-B4B3-899FC7749EB1}" type="datetime1">
              <a:rPr lang="en-US" smtClean="0"/>
              <a:t>3/2/17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FA4A4-C10A-49FC-AF1A-861163FEA0B7}" type="slidenum">
              <a:rPr lang="en-US" smtClean="0"/>
              <a:t>‹#›</a:t>
            </a:fld>
            <a:endParaRPr lang="en-US" dirty="0"/>
          </a:p>
        </p:txBody>
      </p:sp>
    </p:spTree>
    <p:extLst>
      <p:ext uri="{BB962C8B-B14F-4D97-AF65-F5344CB8AC3E}">
        <p14:creationId xmlns:p14="http://schemas.microsoft.com/office/powerpoint/2010/main" val="3328166658"/>
      </p:ext>
    </p:extLst>
  </p:cSld>
  <p:clrMap bg1="lt1" tx1="dk1" bg2="lt2" tx2="dk2" accent1="accent1" accent2="accent2" accent3="accent3" accent4="accent4" accent5="accent5" accent6="accent6" hlink="hlink" folHlink="folHlink"/>
  <p:hf ftr="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1</a:t>
            </a:fld>
            <a:endParaRPr lang="en-US" dirty="0">
              <a:solidFill>
                <a:prstClr val="black"/>
              </a:solidFill>
            </a:endParaRPr>
          </a:p>
        </p:txBody>
      </p:sp>
      <p:sp>
        <p:nvSpPr>
          <p:cNvPr id="7" name="Date Placeholder 6"/>
          <p:cNvSpPr>
            <a:spLocks noGrp="1"/>
          </p:cNvSpPr>
          <p:nvPr>
            <p:ph type="dt" idx="11"/>
          </p:nvPr>
        </p:nvSpPr>
        <p:spPr/>
        <p:txBody>
          <a:bodyPr/>
          <a:lstStyle/>
          <a:p>
            <a:fld id="{3F61F453-74E1-1F46-8C9D-81280AC23423}" type="datetime1">
              <a:rPr lang="en-US" smtClean="0"/>
              <a:t>3/2/17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215087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44730372-F166-934F-9B87-93E03C8723E3}" type="slidenum">
              <a:rPr lang="en-US" sz="1200">
                <a:latin typeface="Calibri" charset="0"/>
              </a:rPr>
              <a:pPr/>
              <a:t>10</a:t>
            </a:fld>
            <a:endParaRPr lang="en-US" sz="1200">
              <a:latin typeface="Calibri" charset="0"/>
            </a:endParaRPr>
          </a:p>
        </p:txBody>
      </p:sp>
    </p:spTree>
    <p:extLst>
      <p:ext uri="{BB962C8B-B14F-4D97-AF65-F5344CB8AC3E}">
        <p14:creationId xmlns:p14="http://schemas.microsoft.com/office/powerpoint/2010/main" val="2135877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Deterministic states</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9CE5A866-9574-E54B-8669-A81B50CD7C94}" type="slidenum">
              <a:rPr lang="en-US" sz="1200">
                <a:solidFill>
                  <a:srgbClr val="000000"/>
                </a:solidFill>
                <a:latin typeface="Calibri" charset="0"/>
              </a:rPr>
              <a:pPr/>
              <a:t>11</a:t>
            </a:fld>
            <a:endParaRPr lang="en-US" sz="1200">
              <a:solidFill>
                <a:srgbClr val="000000"/>
              </a:solidFill>
              <a:latin typeface="Calibri" charset="0"/>
            </a:endParaRPr>
          </a:p>
        </p:txBody>
      </p:sp>
      <p:sp>
        <p:nvSpPr>
          <p:cNvPr id="5" name="Header Placeholder 4"/>
          <p:cNvSpPr>
            <a:spLocks noGrp="1"/>
          </p:cNvSpPr>
          <p:nvPr>
            <p:ph type="hdr" sz="quarter"/>
          </p:nvPr>
        </p:nvSpPr>
        <p:spPr/>
        <p:txBody>
          <a:bodyPr/>
          <a:lstStyle/>
          <a:p>
            <a:pPr>
              <a:defRPr/>
            </a:pPr>
            <a:r>
              <a:rPr lang="en-US" dirty="0" smtClean="0">
                <a:solidFill>
                  <a:prstClr val="black"/>
                </a:solidFill>
                <a:latin typeface="Calibri"/>
              </a:rPr>
              <a:t>Cisco Live 2014</a:t>
            </a:r>
            <a:endParaRPr lang="en-US" dirty="0">
              <a:solidFill>
                <a:prstClr val="black"/>
              </a:solidFill>
              <a:latin typeface="Calibri"/>
            </a:endParaRPr>
          </a:p>
        </p:txBody>
      </p:sp>
      <p:sp>
        <p:nvSpPr>
          <p:cNvPr id="68613"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9CFCD81-CAB1-7D4E-A60C-2680EB4C5ED8}" type="datetime1">
              <a:rPr lang="en-US" sz="1200" smtClean="0">
                <a:solidFill>
                  <a:srgbClr val="000000"/>
                </a:solidFill>
                <a:latin typeface="Calibri" charset="0"/>
              </a:rPr>
              <a:t>3/2/17</a:t>
            </a:fld>
            <a:endParaRPr lang="en-US" sz="1200">
              <a:solidFill>
                <a:srgbClr val="000000"/>
              </a:solidFill>
              <a:latin typeface="Calibri" charset="0"/>
            </a:endParaRPr>
          </a:p>
        </p:txBody>
      </p:sp>
    </p:spTree>
    <p:extLst>
      <p:ext uri="{BB962C8B-B14F-4D97-AF65-F5344CB8AC3E}">
        <p14:creationId xmlns:p14="http://schemas.microsoft.com/office/powerpoint/2010/main" val="10870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Lets start with the analogy of location services.  If I want to know where I am I can look at this map.  I know about where I should be based on assumptions and memory.  But who looks at a map anymore?  I want to use a machine.  The method of figuring out where you are by </a:t>
            </a:r>
            <a:r>
              <a:rPr lang="en-US" baseline="0" dirty="0" err="1" smtClean="0"/>
              <a:t>examing</a:t>
            </a:r>
            <a:r>
              <a:rPr lang="en-US" baseline="0" dirty="0" smtClean="0"/>
              <a:t> your surroundings cant work for a machine so we created a model, grid coordinates for GPS.  Now I can look at my phone and an app can represent my coordinates on a map for me to consume</a:t>
            </a:r>
          </a:p>
          <a:p>
            <a:endParaRPr lang="en-US" baseline="0" dirty="0" smtClean="0"/>
          </a:p>
          <a:p>
            <a:r>
              <a:rPr lang="en-US" baseline="0" dirty="0" smtClean="0"/>
              <a:t>Where are you, I know where I am from my head or a map, but phone can reference API and model to generate the same outcome</a:t>
            </a:r>
          </a:p>
          <a:p>
            <a:endParaRPr lang="en-US" baseline="0" dirty="0" smtClean="0"/>
          </a:p>
          <a:p>
            <a:r>
              <a:rPr lang="en-US" sz="2000" kern="1200" dirty="0" smtClean="0">
                <a:solidFill>
                  <a:schemeClr val="tx1"/>
                </a:solidFill>
                <a:latin typeface="+mn-lt"/>
                <a:ea typeface="+mn-ea"/>
                <a:cs typeface="+mn-cs"/>
              </a:rPr>
              <a:t>Location Analogy:</a:t>
            </a:r>
          </a:p>
          <a:p>
            <a:r>
              <a:rPr lang="en-US" sz="2000" kern="1200" dirty="0" smtClean="0">
                <a:solidFill>
                  <a:schemeClr val="tx1"/>
                </a:solidFill>
                <a:latin typeface="+mn-lt"/>
                <a:ea typeface="+mn-ea"/>
                <a:cs typeface="+mn-cs"/>
              </a:rPr>
              <a:t>·         CLI = Good </a:t>
            </a:r>
            <a:r>
              <a:rPr lang="en-US" sz="2000" kern="1200" dirty="0" err="1" smtClean="0">
                <a:solidFill>
                  <a:schemeClr val="tx1"/>
                </a:solidFill>
                <a:latin typeface="+mn-lt"/>
                <a:ea typeface="+mn-ea"/>
                <a:cs typeface="+mn-cs"/>
              </a:rPr>
              <a:t>ol</a:t>
            </a:r>
            <a:r>
              <a:rPr lang="en-US" sz="2000" kern="1200" dirty="0" smtClean="0">
                <a:solidFill>
                  <a:schemeClr val="tx1"/>
                </a:solidFill>
                <a:latin typeface="+mn-lt"/>
                <a:ea typeface="+mn-ea"/>
                <a:cs typeface="+mn-cs"/>
              </a:rPr>
              <a:t> Rand McNally Map</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Netconf</a:t>
            </a:r>
            <a:r>
              <a:rPr lang="de-DE" sz="2000" kern="1200" dirty="0" smtClean="0">
                <a:solidFill>
                  <a:schemeClr val="tx1"/>
                </a:solidFill>
                <a:latin typeface="+mn-lt"/>
                <a:ea typeface="+mn-ea"/>
                <a:cs typeface="+mn-cs"/>
              </a:rPr>
              <a:t> = GPS</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RESTConf</a:t>
            </a:r>
            <a:r>
              <a:rPr lang="de-DE" sz="2000" kern="1200" dirty="0" smtClean="0">
                <a:solidFill>
                  <a:schemeClr val="tx1"/>
                </a:solidFill>
                <a:latin typeface="+mn-lt"/>
                <a:ea typeface="+mn-ea"/>
                <a:cs typeface="+mn-cs"/>
              </a:rPr>
              <a:t> = </a:t>
            </a:r>
            <a:r>
              <a:rPr lang="de-DE" sz="2000" kern="1200" dirty="0" err="1" smtClean="0">
                <a:solidFill>
                  <a:schemeClr val="tx1"/>
                </a:solidFill>
                <a:latin typeface="+mn-lt"/>
                <a:ea typeface="+mn-ea"/>
                <a:cs typeface="+mn-cs"/>
              </a:rPr>
              <a:t>GoogleMaps</a:t>
            </a:r>
            <a:r>
              <a:rPr lang="de-DE" sz="2000" kern="1200" dirty="0" smtClean="0">
                <a:solidFill>
                  <a:schemeClr val="tx1"/>
                </a:solidFill>
                <a:latin typeface="+mn-lt"/>
                <a:ea typeface="+mn-ea"/>
                <a:cs typeface="+mn-cs"/>
              </a:rPr>
              <a:t>/</a:t>
            </a:r>
            <a:r>
              <a:rPr lang="de-DE" sz="2000" kern="1200" dirty="0" err="1" smtClean="0">
                <a:solidFill>
                  <a:schemeClr val="tx1"/>
                </a:solidFill>
                <a:latin typeface="+mn-lt"/>
                <a:ea typeface="+mn-ea"/>
                <a:cs typeface="+mn-cs"/>
              </a:rPr>
              <a:t>Waze</a:t>
            </a:r>
            <a:endParaRPr lang="de-DE" sz="2000" kern="1200" dirty="0" smtClean="0">
              <a:solidFill>
                <a:schemeClr val="tx1"/>
              </a:solidFill>
              <a:latin typeface="+mn-lt"/>
              <a:ea typeface="+mn-ea"/>
              <a:cs typeface="+mn-cs"/>
            </a:endParaRPr>
          </a:p>
          <a:p>
            <a:r>
              <a:rPr lang="de-DE" sz="2000" kern="1200" dirty="0" smtClean="0">
                <a:solidFill>
                  <a:schemeClr val="tx1"/>
                </a:solidFill>
                <a:latin typeface="+mn-lt"/>
                <a:ea typeface="+mn-ea"/>
                <a:cs typeface="+mn-cs"/>
              </a:rPr>
              <a:t>·         YANG = </a:t>
            </a:r>
            <a:r>
              <a:rPr lang="de-DE" sz="2000" kern="1200" dirty="0" err="1" smtClean="0">
                <a:solidFill>
                  <a:schemeClr val="tx1"/>
                </a:solidFill>
                <a:latin typeface="+mn-lt"/>
                <a:ea typeface="+mn-ea"/>
                <a:cs typeface="+mn-cs"/>
              </a:rPr>
              <a:t>grid</a:t>
            </a:r>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coordinates</a:t>
            </a:r>
            <a:endParaRPr lang="de-DE" sz="2000" kern="1200" dirty="0" smtClean="0">
              <a:solidFill>
                <a:schemeClr val="tx1"/>
              </a:solidFill>
              <a:latin typeface="+mn-lt"/>
              <a:ea typeface="+mn-ea"/>
              <a:cs typeface="+mn-cs"/>
            </a:endParaRPr>
          </a:p>
          <a:p>
            <a:r>
              <a:rPr lang="sk-SK" sz="2000" kern="1200" dirty="0" smtClean="0">
                <a:solidFill>
                  <a:schemeClr val="tx1"/>
                </a:solidFill>
                <a:latin typeface="+mn-lt"/>
                <a:ea typeface="+mn-ea"/>
                <a:cs typeface="+mn-cs"/>
              </a:rPr>
              <a:t> </a:t>
            </a:r>
          </a:p>
          <a:p>
            <a:r>
              <a:rPr lang="sk-SK" sz="2000" kern="1200" dirty="0" err="1" smtClean="0">
                <a:solidFill>
                  <a:schemeClr val="tx1"/>
                </a:solidFill>
                <a:latin typeface="+mn-lt"/>
                <a:ea typeface="+mn-ea"/>
                <a:cs typeface="+mn-cs"/>
              </a:rPr>
              <a:t>They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focus</a:t>
            </a:r>
            <a:r>
              <a:rPr lang="sk-SK" sz="2000" kern="1200" dirty="0" smtClean="0">
                <a:solidFill>
                  <a:schemeClr val="tx1"/>
                </a:solidFill>
                <a:latin typeface="+mn-lt"/>
                <a:ea typeface="+mn-ea"/>
                <a:cs typeface="+mn-cs"/>
              </a:rPr>
              <a:t> on </a:t>
            </a:r>
            <a:r>
              <a:rPr lang="sk-SK" sz="2000" kern="1200" dirty="0" err="1" smtClean="0">
                <a:solidFill>
                  <a:schemeClr val="tx1"/>
                </a:solidFill>
                <a:latin typeface="+mn-lt"/>
                <a:ea typeface="+mn-ea"/>
                <a:cs typeface="+mn-cs"/>
              </a:rPr>
              <a:t>determining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path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adding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allows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for</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less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human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error</a:t>
            </a:r>
            <a:r>
              <a:rPr lang="sk-SK" sz="2000" kern="1200" dirty="0" smtClean="0">
                <a:solidFill>
                  <a:schemeClr val="tx1"/>
                </a:solidFill>
                <a:latin typeface="+mn-lt"/>
                <a:ea typeface="+mn-ea"/>
                <a:cs typeface="+mn-cs"/>
              </a:rPr>
              <a:t> and feedback. </a:t>
            </a:r>
            <a:r>
              <a:rPr lang="sk-SK" sz="2000" kern="1200" dirty="0" err="1" smtClean="0">
                <a:solidFill>
                  <a:schemeClr val="tx1"/>
                </a:solidFill>
                <a:latin typeface="+mn-lt"/>
                <a:ea typeface="+mn-ea"/>
                <a:cs typeface="+mn-cs"/>
              </a:rPr>
              <a:t>Core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microcode</a:t>
            </a:r>
            <a:r>
              <a:rPr lang="sk-SK" sz="2000" kern="1200" dirty="0" smtClean="0">
                <a:solidFill>
                  <a:schemeClr val="tx1"/>
                </a:solidFill>
                <a:latin typeface="+mn-lt"/>
                <a:ea typeface="+mn-ea"/>
                <a:cs typeface="+mn-cs"/>
              </a:rPr>
              <a:t>” of </a:t>
            </a:r>
            <a:r>
              <a:rPr lang="sk-SK" sz="2000" kern="1200" dirty="0" err="1" smtClean="0">
                <a:solidFill>
                  <a:schemeClr val="tx1"/>
                </a:solidFill>
                <a:latin typeface="+mn-lt"/>
                <a:ea typeface="+mn-ea"/>
                <a:cs typeface="+mn-cs"/>
              </a:rPr>
              <a:t>exact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in 2-dimensional </a:t>
            </a:r>
            <a:r>
              <a:rPr lang="sk-SK" sz="2000" kern="1200" dirty="0" err="1" smtClean="0">
                <a:solidFill>
                  <a:schemeClr val="tx1"/>
                </a:solidFill>
                <a:latin typeface="+mn-lt"/>
                <a:ea typeface="+mn-ea"/>
                <a:cs typeface="+mn-cs"/>
              </a:rPr>
              <a:t>space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doesn’t</a:t>
            </a:r>
            <a:r>
              <a:rPr lang="sk-SK" sz="2000" kern="1200" dirty="0" smtClean="0">
                <a:solidFill>
                  <a:schemeClr val="tx1"/>
                </a:solidFill>
                <a:latin typeface="+mn-lt"/>
                <a:ea typeface="+mn-ea"/>
                <a:cs typeface="+mn-cs"/>
              </a:rPr>
              <a:t> change, </a:t>
            </a:r>
            <a:r>
              <a:rPr lang="sk-SK" sz="2000" kern="1200" dirty="0" err="1" smtClean="0">
                <a:solidFill>
                  <a:schemeClr val="tx1"/>
                </a:solidFill>
                <a:latin typeface="+mn-lt"/>
                <a:ea typeface="+mn-ea"/>
                <a:cs typeface="+mn-cs"/>
              </a:rPr>
              <a:t>only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way</a:t>
            </a:r>
            <a:r>
              <a:rPr lang="sk-SK" sz="2000" kern="1200" dirty="0" smtClean="0">
                <a:solidFill>
                  <a:schemeClr val="tx1"/>
                </a:solidFill>
                <a:latin typeface="+mn-lt"/>
                <a:ea typeface="+mn-ea"/>
                <a:cs typeface="+mn-cs"/>
              </a:rPr>
              <a:t> to interface </a:t>
            </a:r>
            <a:r>
              <a:rPr lang="sk-SK" sz="2000" kern="1200" dirty="0" err="1" smtClean="0">
                <a:solidFill>
                  <a:schemeClr val="tx1"/>
                </a:solidFill>
                <a:latin typeface="+mn-lt"/>
                <a:ea typeface="+mn-ea"/>
                <a:cs typeface="+mn-cs"/>
              </a:rPr>
              <a:t>with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data</a:t>
            </a:r>
            <a:r>
              <a:rPr lang="sk-SK" sz="2000" kern="1200" dirty="0" smtClean="0">
                <a:solidFill>
                  <a:schemeClr val="tx1"/>
                </a:solidFill>
                <a:latin typeface="+mn-lt"/>
                <a:ea typeface="+mn-ea"/>
                <a:cs typeface="+mn-cs"/>
              </a:rPr>
              <a:t>.</a:t>
            </a:r>
          </a:p>
          <a:p>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extends</a:t>
            </a:r>
            <a:r>
              <a:rPr lang="sk-SK" sz="2000" kern="1200" dirty="0" smtClean="0">
                <a:solidFill>
                  <a:schemeClr val="tx1"/>
                </a:solidFill>
                <a:latin typeface="+mn-lt"/>
                <a:ea typeface="+mn-ea"/>
                <a:cs typeface="+mn-cs"/>
              </a:rPr>
              <a:t> a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where’s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closest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gas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station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quicker</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automatic</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course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correction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traffic</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construction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info</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Even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other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aps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get </a:t>
            </a:r>
            <a:r>
              <a:rPr lang="sk-SK" sz="2000" kern="1200" baseline="0" dirty="0" err="1" smtClean="0">
                <a:solidFill>
                  <a:schemeClr val="tx1"/>
                </a:solidFill>
                <a:latin typeface="+mn-lt"/>
                <a:ea typeface="+mn-ea"/>
                <a:cs typeface="+mn-cs"/>
              </a:rPr>
              <a:t>involved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calendar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let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know</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leave</a:t>
            </a:r>
            <a:r>
              <a:rPr lang="sk-SK" sz="2000" kern="1200" baseline="0" dirty="0" smtClean="0">
                <a:solidFill>
                  <a:schemeClr val="tx1"/>
                </a:solidFill>
                <a:latin typeface="+mn-lt"/>
                <a:ea typeface="+mn-ea"/>
                <a:cs typeface="+mn-cs"/>
              </a:rPr>
              <a:t> or </a:t>
            </a:r>
            <a:r>
              <a:rPr lang="sk-SK" sz="2000" kern="1200" baseline="0" dirty="0" err="1" smtClean="0">
                <a:solidFill>
                  <a:schemeClr val="tx1"/>
                </a:solidFill>
                <a:latin typeface="+mn-lt"/>
                <a:ea typeface="+mn-ea"/>
                <a:cs typeface="+mn-cs"/>
              </a:rPr>
              <a:t>remind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pick</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up</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flowers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are </a:t>
            </a:r>
            <a:r>
              <a:rPr lang="sk-SK" sz="2000" kern="1200" baseline="0" dirty="0" err="1" smtClean="0">
                <a:solidFill>
                  <a:schemeClr val="tx1"/>
                </a:solidFill>
                <a:latin typeface="+mn-lt"/>
                <a:ea typeface="+mn-ea"/>
                <a:cs typeface="+mn-cs"/>
              </a:rPr>
              <a:t>close</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the</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florist</a:t>
            </a:r>
            <a:r>
              <a:rPr lang="sk-SK" sz="2000" kern="1200" baseline="0" dirty="0" smtClean="0">
                <a:solidFill>
                  <a:schemeClr val="tx1"/>
                </a:solidFill>
                <a:latin typeface="+mn-lt"/>
                <a:ea typeface="+mn-ea"/>
                <a:cs typeface="+mn-cs"/>
              </a:rPr>
              <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will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always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available</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verify</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reminisce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why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have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evolved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beyond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endParaRPr lang="en-US" baseline="0" dirty="0" smtClean="0"/>
          </a:p>
          <a:p>
            <a:endParaRPr lang="en-US" baseline="0" dirty="0" smtClean="0"/>
          </a:p>
          <a:p>
            <a:r>
              <a:rPr lang="en-US" baseline="0" dirty="0" smtClean="0"/>
              <a:t>Free Clipart Source http://</a:t>
            </a:r>
            <a:r>
              <a:rPr lang="en-US" baseline="0" dirty="0" err="1" smtClean="0"/>
              <a:t>www.clipartpanda.com</a:t>
            </a:r>
            <a:r>
              <a:rPr lang="en-US" baseline="0" dirty="0" smtClean="0"/>
              <a:t>/</a:t>
            </a:r>
            <a:r>
              <a:rPr lang="en-US" baseline="0" dirty="0" err="1" smtClean="0"/>
              <a:t>clipart_images</a:t>
            </a:r>
            <a:r>
              <a:rPr lang="en-US" baseline="0" dirty="0" smtClean="0"/>
              <a:t>/of-continents-clip-art-or-3859019</a:t>
            </a:r>
          </a:p>
          <a:p>
            <a:endParaRPr lang="en-US" baseline="0" dirty="0" smtClean="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748103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Lets start with the analogy of location services.  If I want to know where I am I can look at this map.  I know about where I should be based on assumptions and memory.  But who looks at a map anymore?  I want to use a machine.  The method of figuring out where you are by </a:t>
            </a:r>
            <a:r>
              <a:rPr lang="en-US" baseline="0" dirty="0" err="1" smtClean="0"/>
              <a:t>examing</a:t>
            </a:r>
            <a:r>
              <a:rPr lang="en-US" baseline="0" dirty="0" smtClean="0"/>
              <a:t> your surroundings cant work for a machine so we created a model, grid coordinates for GPS.  Now I can look at my phone and an app can represent my coordinates on a map for me to consume</a:t>
            </a:r>
          </a:p>
          <a:p>
            <a:endParaRPr lang="en-US" baseline="0" dirty="0" smtClean="0"/>
          </a:p>
          <a:p>
            <a:r>
              <a:rPr lang="en-US" baseline="0" dirty="0" smtClean="0"/>
              <a:t>Where are you, I know where I am from my head or a map, but phone can reference API and model to generate the same outcome</a:t>
            </a:r>
          </a:p>
          <a:p>
            <a:endParaRPr lang="en-US" baseline="0" dirty="0" smtClean="0"/>
          </a:p>
          <a:p>
            <a:r>
              <a:rPr lang="en-US" sz="2000" kern="1200" dirty="0" smtClean="0">
                <a:solidFill>
                  <a:schemeClr val="tx1"/>
                </a:solidFill>
                <a:latin typeface="+mn-lt"/>
                <a:ea typeface="+mn-ea"/>
                <a:cs typeface="+mn-cs"/>
              </a:rPr>
              <a:t>Location Analogy:</a:t>
            </a:r>
          </a:p>
          <a:p>
            <a:r>
              <a:rPr lang="en-US" sz="2000" kern="1200" dirty="0" smtClean="0">
                <a:solidFill>
                  <a:schemeClr val="tx1"/>
                </a:solidFill>
                <a:latin typeface="+mn-lt"/>
                <a:ea typeface="+mn-ea"/>
                <a:cs typeface="+mn-cs"/>
              </a:rPr>
              <a:t>·         CLI = Good </a:t>
            </a:r>
            <a:r>
              <a:rPr lang="en-US" sz="2000" kern="1200" dirty="0" err="1" smtClean="0">
                <a:solidFill>
                  <a:schemeClr val="tx1"/>
                </a:solidFill>
                <a:latin typeface="+mn-lt"/>
                <a:ea typeface="+mn-ea"/>
                <a:cs typeface="+mn-cs"/>
              </a:rPr>
              <a:t>ol</a:t>
            </a:r>
            <a:r>
              <a:rPr lang="en-US" sz="2000" kern="1200" dirty="0" smtClean="0">
                <a:solidFill>
                  <a:schemeClr val="tx1"/>
                </a:solidFill>
                <a:latin typeface="+mn-lt"/>
                <a:ea typeface="+mn-ea"/>
                <a:cs typeface="+mn-cs"/>
              </a:rPr>
              <a:t> Rand McNally Map</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Netconf</a:t>
            </a:r>
            <a:r>
              <a:rPr lang="de-DE" sz="2000" kern="1200" dirty="0" smtClean="0">
                <a:solidFill>
                  <a:schemeClr val="tx1"/>
                </a:solidFill>
                <a:latin typeface="+mn-lt"/>
                <a:ea typeface="+mn-ea"/>
                <a:cs typeface="+mn-cs"/>
              </a:rPr>
              <a:t> = GPS</a:t>
            </a:r>
          </a:p>
          <a:p>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RESTConf</a:t>
            </a:r>
            <a:r>
              <a:rPr lang="de-DE" sz="2000" kern="1200" dirty="0" smtClean="0">
                <a:solidFill>
                  <a:schemeClr val="tx1"/>
                </a:solidFill>
                <a:latin typeface="+mn-lt"/>
                <a:ea typeface="+mn-ea"/>
                <a:cs typeface="+mn-cs"/>
              </a:rPr>
              <a:t> = </a:t>
            </a:r>
            <a:r>
              <a:rPr lang="de-DE" sz="2000" kern="1200" dirty="0" err="1" smtClean="0">
                <a:solidFill>
                  <a:schemeClr val="tx1"/>
                </a:solidFill>
                <a:latin typeface="+mn-lt"/>
                <a:ea typeface="+mn-ea"/>
                <a:cs typeface="+mn-cs"/>
              </a:rPr>
              <a:t>GoogleMaps</a:t>
            </a:r>
            <a:r>
              <a:rPr lang="de-DE" sz="2000" kern="1200" dirty="0" smtClean="0">
                <a:solidFill>
                  <a:schemeClr val="tx1"/>
                </a:solidFill>
                <a:latin typeface="+mn-lt"/>
                <a:ea typeface="+mn-ea"/>
                <a:cs typeface="+mn-cs"/>
              </a:rPr>
              <a:t>/</a:t>
            </a:r>
            <a:r>
              <a:rPr lang="de-DE" sz="2000" kern="1200" dirty="0" err="1" smtClean="0">
                <a:solidFill>
                  <a:schemeClr val="tx1"/>
                </a:solidFill>
                <a:latin typeface="+mn-lt"/>
                <a:ea typeface="+mn-ea"/>
                <a:cs typeface="+mn-cs"/>
              </a:rPr>
              <a:t>Waze</a:t>
            </a:r>
            <a:endParaRPr lang="de-DE" sz="2000" kern="1200" dirty="0" smtClean="0">
              <a:solidFill>
                <a:schemeClr val="tx1"/>
              </a:solidFill>
              <a:latin typeface="+mn-lt"/>
              <a:ea typeface="+mn-ea"/>
              <a:cs typeface="+mn-cs"/>
            </a:endParaRPr>
          </a:p>
          <a:p>
            <a:r>
              <a:rPr lang="de-DE" sz="2000" kern="1200" dirty="0" smtClean="0">
                <a:solidFill>
                  <a:schemeClr val="tx1"/>
                </a:solidFill>
                <a:latin typeface="+mn-lt"/>
                <a:ea typeface="+mn-ea"/>
                <a:cs typeface="+mn-cs"/>
              </a:rPr>
              <a:t>·         YANG = </a:t>
            </a:r>
            <a:r>
              <a:rPr lang="de-DE" sz="2000" kern="1200" dirty="0" err="1" smtClean="0">
                <a:solidFill>
                  <a:schemeClr val="tx1"/>
                </a:solidFill>
                <a:latin typeface="+mn-lt"/>
                <a:ea typeface="+mn-ea"/>
                <a:cs typeface="+mn-cs"/>
              </a:rPr>
              <a:t>grid</a:t>
            </a:r>
            <a:r>
              <a:rPr lang="de-DE" sz="2000" kern="1200" dirty="0" smtClean="0">
                <a:solidFill>
                  <a:schemeClr val="tx1"/>
                </a:solidFill>
                <a:latin typeface="+mn-lt"/>
                <a:ea typeface="+mn-ea"/>
                <a:cs typeface="+mn-cs"/>
              </a:rPr>
              <a:t> </a:t>
            </a:r>
            <a:r>
              <a:rPr lang="de-DE" sz="2000" kern="1200" dirty="0" err="1" smtClean="0">
                <a:solidFill>
                  <a:schemeClr val="tx1"/>
                </a:solidFill>
                <a:latin typeface="+mn-lt"/>
                <a:ea typeface="+mn-ea"/>
                <a:cs typeface="+mn-cs"/>
              </a:rPr>
              <a:t>coordinates</a:t>
            </a:r>
            <a:endParaRPr lang="de-DE" sz="2000" kern="1200" dirty="0" smtClean="0">
              <a:solidFill>
                <a:schemeClr val="tx1"/>
              </a:solidFill>
              <a:latin typeface="+mn-lt"/>
              <a:ea typeface="+mn-ea"/>
              <a:cs typeface="+mn-cs"/>
            </a:endParaRPr>
          </a:p>
          <a:p>
            <a:r>
              <a:rPr lang="sk-SK" sz="2000" kern="1200" dirty="0" smtClean="0">
                <a:solidFill>
                  <a:schemeClr val="tx1"/>
                </a:solidFill>
                <a:latin typeface="+mn-lt"/>
                <a:ea typeface="+mn-ea"/>
                <a:cs typeface="+mn-cs"/>
              </a:rPr>
              <a:t> </a:t>
            </a:r>
          </a:p>
          <a:p>
            <a:r>
              <a:rPr lang="sk-SK" sz="2000" kern="1200" dirty="0" err="1" smtClean="0">
                <a:solidFill>
                  <a:schemeClr val="tx1"/>
                </a:solidFill>
                <a:latin typeface="+mn-lt"/>
                <a:ea typeface="+mn-ea"/>
                <a:cs typeface="+mn-cs"/>
              </a:rPr>
              <a:t>They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focus</a:t>
            </a:r>
            <a:r>
              <a:rPr lang="sk-SK" sz="2000" kern="1200" dirty="0" smtClean="0">
                <a:solidFill>
                  <a:schemeClr val="tx1"/>
                </a:solidFill>
                <a:latin typeface="+mn-lt"/>
                <a:ea typeface="+mn-ea"/>
                <a:cs typeface="+mn-cs"/>
              </a:rPr>
              <a:t> on </a:t>
            </a:r>
            <a:r>
              <a:rPr lang="sk-SK" sz="2000" kern="1200" dirty="0" err="1" smtClean="0">
                <a:solidFill>
                  <a:schemeClr val="tx1"/>
                </a:solidFill>
                <a:latin typeface="+mn-lt"/>
                <a:ea typeface="+mn-ea"/>
                <a:cs typeface="+mn-cs"/>
              </a:rPr>
              <a:t>determining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path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adding</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allows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for</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less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human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error</a:t>
            </a:r>
            <a:r>
              <a:rPr lang="sk-SK" sz="2000" kern="1200" dirty="0" smtClean="0">
                <a:solidFill>
                  <a:schemeClr val="tx1"/>
                </a:solidFill>
                <a:latin typeface="+mn-lt"/>
                <a:ea typeface="+mn-ea"/>
                <a:cs typeface="+mn-cs"/>
              </a:rPr>
              <a:t> and feedback. </a:t>
            </a:r>
            <a:r>
              <a:rPr lang="sk-SK" sz="2000" kern="1200" dirty="0" err="1" smtClean="0">
                <a:solidFill>
                  <a:schemeClr val="tx1"/>
                </a:solidFill>
                <a:latin typeface="+mn-lt"/>
                <a:ea typeface="+mn-ea"/>
                <a:cs typeface="+mn-cs"/>
              </a:rPr>
              <a:t>Core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microcode</a:t>
            </a:r>
            <a:r>
              <a:rPr lang="sk-SK" sz="2000" kern="1200" dirty="0" smtClean="0">
                <a:solidFill>
                  <a:schemeClr val="tx1"/>
                </a:solidFill>
                <a:latin typeface="+mn-lt"/>
                <a:ea typeface="+mn-ea"/>
                <a:cs typeface="+mn-cs"/>
              </a:rPr>
              <a:t>” of </a:t>
            </a:r>
            <a:r>
              <a:rPr lang="sk-SK" sz="2000" kern="1200" dirty="0" err="1" smtClean="0">
                <a:solidFill>
                  <a:schemeClr val="tx1"/>
                </a:solidFill>
                <a:latin typeface="+mn-lt"/>
                <a:ea typeface="+mn-ea"/>
                <a:cs typeface="+mn-cs"/>
              </a:rPr>
              <a:t>exact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location</a:t>
            </a:r>
            <a:r>
              <a:rPr lang="sk-SK" sz="2000" kern="1200" dirty="0" smtClean="0">
                <a:solidFill>
                  <a:schemeClr val="tx1"/>
                </a:solidFill>
                <a:latin typeface="+mn-lt"/>
                <a:ea typeface="+mn-ea"/>
                <a:cs typeface="+mn-cs"/>
              </a:rPr>
              <a:t> in 2-dimensional </a:t>
            </a:r>
            <a:r>
              <a:rPr lang="sk-SK" sz="2000" kern="1200" dirty="0" err="1" smtClean="0">
                <a:solidFill>
                  <a:schemeClr val="tx1"/>
                </a:solidFill>
                <a:latin typeface="+mn-lt"/>
                <a:ea typeface="+mn-ea"/>
                <a:cs typeface="+mn-cs"/>
              </a:rPr>
              <a:t>space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doesn’t</a:t>
            </a:r>
            <a:r>
              <a:rPr lang="sk-SK" sz="2000" kern="1200" dirty="0" smtClean="0">
                <a:solidFill>
                  <a:schemeClr val="tx1"/>
                </a:solidFill>
                <a:latin typeface="+mn-lt"/>
                <a:ea typeface="+mn-ea"/>
                <a:cs typeface="+mn-cs"/>
              </a:rPr>
              <a:t> change, </a:t>
            </a:r>
            <a:r>
              <a:rPr lang="sk-SK" sz="2000" kern="1200" dirty="0" err="1" smtClean="0">
                <a:solidFill>
                  <a:schemeClr val="tx1"/>
                </a:solidFill>
                <a:latin typeface="+mn-lt"/>
                <a:ea typeface="+mn-ea"/>
                <a:cs typeface="+mn-cs"/>
              </a:rPr>
              <a:t>only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way</a:t>
            </a:r>
            <a:r>
              <a:rPr lang="sk-SK" sz="2000" kern="1200" dirty="0" smtClean="0">
                <a:solidFill>
                  <a:schemeClr val="tx1"/>
                </a:solidFill>
                <a:latin typeface="+mn-lt"/>
                <a:ea typeface="+mn-ea"/>
                <a:cs typeface="+mn-cs"/>
              </a:rPr>
              <a:t> to interface </a:t>
            </a:r>
            <a:r>
              <a:rPr lang="sk-SK" sz="2000" kern="1200" dirty="0" err="1" smtClean="0">
                <a:solidFill>
                  <a:schemeClr val="tx1"/>
                </a:solidFill>
                <a:latin typeface="+mn-lt"/>
                <a:ea typeface="+mn-ea"/>
                <a:cs typeface="+mn-cs"/>
              </a:rPr>
              <a:t>with</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data</a:t>
            </a:r>
            <a:r>
              <a:rPr lang="sk-SK" sz="2000" kern="1200" dirty="0" smtClean="0">
                <a:solidFill>
                  <a:schemeClr val="tx1"/>
                </a:solidFill>
                <a:latin typeface="+mn-lt"/>
                <a:ea typeface="+mn-ea"/>
                <a:cs typeface="+mn-cs"/>
              </a:rPr>
              <a:t>.</a:t>
            </a:r>
          </a:p>
          <a:p>
            <a:r>
              <a:rPr lang="sk-SK" sz="2000" kern="1200" dirty="0" err="1" smtClean="0">
                <a:solidFill>
                  <a:schemeClr val="tx1"/>
                </a:solidFill>
                <a:latin typeface="+mn-lt"/>
                <a:ea typeface="+mn-ea"/>
                <a:cs typeface="+mn-cs"/>
              </a:rPr>
              <a:t>Programmability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extends</a:t>
            </a:r>
            <a:r>
              <a:rPr lang="sk-SK" sz="2000" kern="1200" dirty="0" smtClean="0">
                <a:solidFill>
                  <a:schemeClr val="tx1"/>
                </a:solidFill>
                <a:latin typeface="+mn-lt"/>
                <a:ea typeface="+mn-ea"/>
                <a:cs typeface="+mn-cs"/>
              </a:rPr>
              <a:t> a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where’s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closest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gas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station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quicker</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automatic</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course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correction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traffic</a:t>
            </a:r>
            <a:r>
              <a:rPr lang="sk-SK" sz="2000" kern="1200" dirty="0" smtClean="0">
                <a:solidFill>
                  <a:schemeClr val="tx1"/>
                </a:solidFill>
                <a:latin typeface="+mn-lt"/>
                <a:ea typeface="+mn-ea"/>
                <a:cs typeface="+mn-cs"/>
              </a:rPr>
              <a:t> and </a:t>
            </a:r>
            <a:r>
              <a:rPr lang="sk-SK" sz="2000" kern="1200" dirty="0" err="1" smtClean="0">
                <a:solidFill>
                  <a:schemeClr val="tx1"/>
                </a:solidFill>
                <a:latin typeface="+mn-lt"/>
                <a:ea typeface="+mn-ea"/>
                <a:cs typeface="+mn-cs"/>
              </a:rPr>
              <a:t>construction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info</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Even</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other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aps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get </a:t>
            </a:r>
            <a:r>
              <a:rPr lang="sk-SK" sz="2000" kern="1200" baseline="0" dirty="0" err="1" smtClean="0">
                <a:solidFill>
                  <a:schemeClr val="tx1"/>
                </a:solidFill>
                <a:latin typeface="+mn-lt"/>
                <a:ea typeface="+mn-ea"/>
                <a:cs typeface="+mn-cs"/>
              </a:rPr>
              <a:t>involved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calendar</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can</a:t>
            </a:r>
            <a:r>
              <a:rPr lang="sk-SK" sz="2000" kern="1200" baseline="0" dirty="0" smtClean="0">
                <a:solidFill>
                  <a:schemeClr val="tx1"/>
                </a:solidFill>
                <a:latin typeface="+mn-lt"/>
                <a:ea typeface="+mn-ea"/>
                <a:cs typeface="+mn-cs"/>
              </a:rPr>
              <a:t> let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know</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leave</a:t>
            </a:r>
            <a:r>
              <a:rPr lang="sk-SK" sz="2000" kern="1200" baseline="0" dirty="0" smtClean="0">
                <a:solidFill>
                  <a:schemeClr val="tx1"/>
                </a:solidFill>
                <a:latin typeface="+mn-lt"/>
                <a:ea typeface="+mn-ea"/>
                <a:cs typeface="+mn-cs"/>
              </a:rPr>
              <a:t> or </a:t>
            </a:r>
            <a:r>
              <a:rPr lang="sk-SK" sz="2000" kern="1200" baseline="0" dirty="0" err="1" smtClean="0">
                <a:solidFill>
                  <a:schemeClr val="tx1"/>
                </a:solidFill>
                <a:latin typeface="+mn-lt"/>
                <a:ea typeface="+mn-ea"/>
                <a:cs typeface="+mn-cs"/>
              </a:rPr>
              <a:t>remind</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pick</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up</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flowers</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when</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you</a:t>
            </a:r>
            <a:r>
              <a:rPr lang="sk-SK" sz="2000" kern="1200" baseline="0" dirty="0" smtClean="0">
                <a:solidFill>
                  <a:schemeClr val="tx1"/>
                </a:solidFill>
                <a:latin typeface="+mn-lt"/>
                <a:ea typeface="+mn-ea"/>
                <a:cs typeface="+mn-cs"/>
              </a:rPr>
              <a:t> are </a:t>
            </a:r>
            <a:r>
              <a:rPr lang="sk-SK" sz="2000" kern="1200" baseline="0" dirty="0" err="1" smtClean="0">
                <a:solidFill>
                  <a:schemeClr val="tx1"/>
                </a:solidFill>
                <a:latin typeface="+mn-lt"/>
                <a:ea typeface="+mn-ea"/>
                <a:cs typeface="+mn-cs"/>
              </a:rPr>
              <a:t>close</a:t>
            </a:r>
            <a:r>
              <a:rPr lang="sk-SK" sz="2000" kern="1200" baseline="0" dirty="0" smtClean="0">
                <a:solidFill>
                  <a:schemeClr val="tx1"/>
                </a:solidFill>
                <a:latin typeface="+mn-lt"/>
                <a:ea typeface="+mn-ea"/>
                <a:cs typeface="+mn-cs"/>
              </a:rPr>
              <a:t> to </a:t>
            </a:r>
            <a:r>
              <a:rPr lang="sk-SK" sz="2000" kern="1200" baseline="0" dirty="0" err="1" smtClean="0">
                <a:solidFill>
                  <a:schemeClr val="tx1"/>
                </a:solidFill>
                <a:latin typeface="+mn-lt"/>
                <a:ea typeface="+mn-ea"/>
                <a:cs typeface="+mn-cs"/>
              </a:rPr>
              <a:t>the</a:t>
            </a:r>
            <a:r>
              <a:rPr lang="sk-SK" sz="2000" kern="1200" baseline="0" dirty="0" smtClean="0">
                <a:solidFill>
                  <a:schemeClr val="tx1"/>
                </a:solidFill>
                <a:latin typeface="+mn-lt"/>
                <a:ea typeface="+mn-ea"/>
                <a:cs typeface="+mn-cs"/>
              </a:rPr>
              <a:t> </a:t>
            </a:r>
            <a:r>
              <a:rPr lang="sk-SK" sz="2000" kern="1200" baseline="0" dirty="0" err="1" smtClean="0">
                <a:solidFill>
                  <a:schemeClr val="tx1"/>
                </a:solidFill>
                <a:latin typeface="+mn-lt"/>
                <a:ea typeface="+mn-ea"/>
                <a:cs typeface="+mn-cs"/>
              </a:rPr>
              <a:t>florist</a:t>
            </a:r>
            <a:r>
              <a:rPr lang="sk-SK" sz="2000" kern="1200" baseline="0" dirty="0" smtClean="0">
                <a:solidFill>
                  <a:schemeClr val="tx1"/>
                </a:solidFill>
                <a:latin typeface="+mn-lt"/>
                <a:ea typeface="+mn-ea"/>
                <a:cs typeface="+mn-cs"/>
              </a:rPr>
              <a: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Map</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will</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always</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available</a:t>
            </a:r>
            <a:r>
              <a:rPr lang="sk-SK" sz="2000" kern="1200" dirty="0" smtClean="0">
                <a:solidFill>
                  <a:schemeClr val="tx1"/>
                </a:solidFill>
                <a:latin typeface="+mn-lt"/>
                <a:ea typeface="+mn-ea"/>
                <a:cs typeface="+mn-cs"/>
              </a:rPr>
              <a:t> to </a:t>
            </a:r>
            <a:r>
              <a:rPr lang="sk-SK" sz="2000" kern="1200" dirty="0" err="1" smtClean="0">
                <a:solidFill>
                  <a:schemeClr val="tx1"/>
                </a:solidFill>
                <a:latin typeface="+mn-lt"/>
                <a:ea typeface="+mn-ea"/>
                <a:cs typeface="+mn-cs"/>
              </a:rPr>
              <a:t>verify</a:t>
            </a:r>
            <a:r>
              <a:rPr lang="sk-SK" sz="2000" kern="1200" dirty="0" smtClean="0">
                <a:solidFill>
                  <a:schemeClr val="tx1"/>
                </a:solidFill>
                <a:latin typeface="+mn-lt"/>
                <a:ea typeface="+mn-ea"/>
                <a:cs typeface="+mn-cs"/>
              </a:rPr>
              <a:t>/</a:t>
            </a:r>
            <a:r>
              <a:rPr lang="sk-SK" sz="2000" kern="1200" dirty="0" err="1" smtClean="0">
                <a:solidFill>
                  <a:schemeClr val="tx1"/>
                </a:solidFill>
                <a:latin typeface="+mn-lt"/>
                <a:ea typeface="+mn-ea"/>
                <a:cs typeface="+mn-cs"/>
              </a:rPr>
              <a:t>reminisce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but</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why</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We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have</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evolved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beyond</a:t>
            </a:r>
            <a:r>
              <a:rPr lang="sk-SK" sz="2000" kern="1200" dirty="0" smtClean="0">
                <a:solidFill>
                  <a:schemeClr val="tx1"/>
                </a:solidFill>
                <a:latin typeface="+mn-lt"/>
                <a:ea typeface="+mn-ea"/>
                <a:cs typeface="+mn-cs"/>
              </a:rPr>
              <a:t> </a:t>
            </a:r>
            <a:r>
              <a:rPr lang="sk-SK" sz="2000" kern="1200" dirty="0" err="1" smtClean="0">
                <a:solidFill>
                  <a:schemeClr val="tx1"/>
                </a:solidFill>
                <a:latin typeface="+mn-lt"/>
                <a:ea typeface="+mn-ea"/>
                <a:cs typeface="+mn-cs"/>
              </a:rPr>
              <a:t>that</a:t>
            </a:r>
            <a:endParaRPr lang="en-US" baseline="0" dirty="0" smtClean="0"/>
          </a:p>
          <a:p>
            <a:endParaRPr lang="en-US" baseline="0" dirty="0" smtClean="0"/>
          </a:p>
          <a:p>
            <a:r>
              <a:rPr lang="en-US" baseline="0" dirty="0" smtClean="0"/>
              <a:t>Free Clipart Source http://</a:t>
            </a:r>
            <a:r>
              <a:rPr lang="en-US" baseline="0" dirty="0" err="1" smtClean="0"/>
              <a:t>www.clipartpanda.com</a:t>
            </a:r>
            <a:r>
              <a:rPr lang="en-US" baseline="0" dirty="0" smtClean="0"/>
              <a:t>/</a:t>
            </a:r>
            <a:r>
              <a:rPr lang="en-US" baseline="0" dirty="0" err="1" smtClean="0"/>
              <a:t>clipart_images</a:t>
            </a:r>
            <a:r>
              <a:rPr lang="en-US" baseline="0" dirty="0" smtClean="0"/>
              <a:t>/of-continents-clip-art-or-3859019</a:t>
            </a:r>
          </a:p>
          <a:p>
            <a:endParaRPr lang="en-US" baseline="0" dirty="0" smtClean="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103412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Why and what</a:t>
            </a:r>
            <a:r>
              <a:rPr lang="en-US" baseline="0" dirty="0" smtClean="0"/>
              <a:t> – focus on the why</a:t>
            </a:r>
          </a:p>
          <a:p>
            <a:pPr marL="0" marR="0" indent="0" algn="l" defTabSz="911466"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1466" rtl="0" eaLnBrk="1" fontAlgn="auto" latinLnBrk="0" hangingPunct="1">
              <a:lnSpc>
                <a:spcPct val="100000"/>
              </a:lnSpc>
              <a:spcBef>
                <a:spcPts val="0"/>
              </a:spcBef>
              <a:spcAft>
                <a:spcPts val="0"/>
              </a:spcAft>
              <a:buClrTx/>
              <a:buSzTx/>
              <a:buFontTx/>
              <a:buNone/>
              <a:tabLst/>
              <a:defRPr/>
            </a:pPr>
            <a:r>
              <a:rPr lang="en-US" baseline="0" dirty="0" smtClean="0"/>
              <a:t>Now lets describe our network element in programmatic terms and data structures like lists, strings, </a:t>
            </a:r>
            <a:r>
              <a:rPr lang="en-US" baseline="0" dirty="0" err="1" smtClean="0"/>
              <a:t>booleans</a:t>
            </a:r>
            <a:r>
              <a:rPr lang="en-US" baseline="0" dirty="0" smtClean="0"/>
              <a:t>, </a:t>
            </a:r>
            <a:r>
              <a:rPr lang="en-US" baseline="0" dirty="0" err="1" smtClean="0"/>
              <a:t>etc</a:t>
            </a:r>
            <a:r>
              <a:rPr lang="en-US" baseline="0" dirty="0" smtClean="0"/>
              <a:t> and organize them in a machine </a:t>
            </a:r>
            <a:r>
              <a:rPr lang="en-US" baseline="0" dirty="0" err="1" smtClean="0"/>
              <a:t>freindly</a:t>
            </a:r>
            <a:r>
              <a:rPr lang="en-US" baseline="0" dirty="0" smtClean="0"/>
              <a:t> tree structure</a:t>
            </a:r>
            <a:endParaRPr lang="en-US" dirty="0" smtClean="0"/>
          </a:p>
          <a:p>
            <a:endParaRPr lang="en-US" dirty="0"/>
          </a:p>
        </p:txBody>
      </p:sp>
      <p:sp>
        <p:nvSpPr>
          <p:cNvPr id="4" name="Slide Number Placeholder 3"/>
          <p:cNvSpPr>
            <a:spLocks noGrp="1"/>
          </p:cNvSpPr>
          <p:nvPr>
            <p:ph type="sldNum" sz="quarter" idx="10"/>
          </p:nvPr>
        </p:nvSpPr>
        <p:spPr/>
        <p:txBody>
          <a:bodyPr/>
          <a:lstStyle/>
          <a:p>
            <a:fld id="{115468D0-4EDC-403B-A8CC-77F8C47CE19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22459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Heirarchical</a:t>
            </a:r>
            <a:r>
              <a:rPr lang="en-US" dirty="0" smtClean="0"/>
              <a:t> structure to </a:t>
            </a:r>
            <a:r>
              <a:rPr lang="en-US" dirty="0" err="1" smtClean="0"/>
              <a:t>repesent</a:t>
            </a:r>
            <a:r>
              <a:rPr lang="en-US" dirty="0" smtClean="0"/>
              <a:t> the configurable</a:t>
            </a:r>
            <a:r>
              <a:rPr lang="en-US" baseline="0" dirty="0" smtClean="0"/>
              <a:t> elements</a:t>
            </a:r>
          </a:p>
          <a:p>
            <a:endParaRPr lang="en-US" baseline="0" dirty="0" smtClean="0"/>
          </a:p>
          <a:p>
            <a:r>
              <a:rPr lang="en-US" baseline="0" dirty="0" smtClean="0"/>
              <a:t>This is starting to look familiar.  Its Not so scary</a:t>
            </a:r>
          </a:p>
          <a:p>
            <a:endParaRPr lang="en-US" baseline="0" dirty="0" smtClean="0"/>
          </a:p>
          <a:p>
            <a:r>
              <a:rPr lang="en-US" baseline="0" dirty="0" smtClean="0"/>
              <a:t>We can make a model for a machine to consume, but it can still look reminiscent of the cli structure we all have learned.</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15</a:t>
            </a:fld>
            <a:endParaRPr lang="en-US" dirty="0"/>
          </a:p>
        </p:txBody>
      </p:sp>
    </p:spTree>
    <p:extLst>
      <p:ext uri="{BB962C8B-B14F-4D97-AF65-F5344CB8AC3E}">
        <p14:creationId xmlns:p14="http://schemas.microsoft.com/office/powerpoint/2010/main" val="182344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16C51AD5-F550-B64C-8972-56DF4D50FA57}" type="datetime1">
              <a:rPr lang="en-US" smtClean="0"/>
              <a:t>3/2/17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16</a:t>
            </a:fld>
            <a:endParaRPr lang="en-US" dirty="0"/>
          </a:p>
        </p:txBody>
      </p:sp>
    </p:spTree>
    <p:extLst>
      <p:ext uri="{BB962C8B-B14F-4D97-AF65-F5344CB8AC3E}">
        <p14:creationId xmlns:p14="http://schemas.microsoft.com/office/powerpoint/2010/main" val="1214349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199" dirty="0" err="1" smtClean="0"/>
              <a:t>Netconf</a:t>
            </a:r>
            <a:r>
              <a:rPr lang="en-US" sz="3199" dirty="0" smtClean="0"/>
              <a:t> has the concept of </a:t>
            </a:r>
            <a:r>
              <a:rPr lang="en-US" sz="3199" dirty="0" err="1" smtClean="0"/>
              <a:t>datastores</a:t>
            </a:r>
            <a:r>
              <a:rPr lang="en-US" sz="3199" baseline="0" dirty="0" smtClean="0"/>
              <a:t> – running startup and candidate</a:t>
            </a:r>
          </a:p>
          <a:p>
            <a:endParaRPr lang="en-US" sz="3199" baseline="0" dirty="0" smtClean="0"/>
          </a:p>
          <a:p>
            <a:r>
              <a:rPr lang="en-US" sz="3199" baseline="0" dirty="0" smtClean="0"/>
              <a:t>Candidate is like on XR where you need to commit changes</a:t>
            </a:r>
          </a:p>
          <a:p>
            <a:endParaRPr lang="en-US" sz="3199" baseline="0" dirty="0" smtClean="0"/>
          </a:p>
          <a:p>
            <a:r>
              <a:rPr lang="en-US" sz="3199" baseline="0" dirty="0" smtClean="0"/>
              <a:t>Only running is mandatory</a:t>
            </a:r>
          </a:p>
          <a:p>
            <a:endParaRPr lang="en-US" sz="3199" baseline="0" dirty="0" smtClean="0"/>
          </a:p>
          <a:p>
            <a:pPr marL="0" marR="0" lvl="1" indent="0" algn="l" defTabSz="685800" rtl="0" eaLnBrk="1" fontAlgn="auto" latinLnBrk="0" hangingPunct="1">
              <a:lnSpc>
                <a:spcPct val="100000"/>
              </a:lnSpc>
              <a:spcBef>
                <a:spcPts val="0"/>
              </a:spcBef>
              <a:spcAft>
                <a:spcPts val="0"/>
              </a:spcAft>
              <a:buClrTx/>
              <a:buSzTx/>
              <a:buFontTx/>
              <a:buNone/>
              <a:tabLst/>
              <a:defRPr/>
            </a:pPr>
            <a:r>
              <a:rPr lang="en-US" sz="3199" baseline="0" dirty="0" smtClean="0"/>
              <a:t>Not all are writeable, for example some devices force you to </a:t>
            </a:r>
            <a:r>
              <a:rPr lang="en-US" dirty="0" smtClean="0"/>
              <a:t>make changes to a non-writeable data store, copy from a writable one</a:t>
            </a:r>
            <a:endParaRPr lang="en-US" sz="3199" dirty="0" smtClean="0"/>
          </a:p>
          <a:p>
            <a:endParaRPr lang="en-US" sz="3199" dirty="0" smtClean="0"/>
          </a:p>
          <a:p>
            <a:r>
              <a:rPr lang="en-US" sz="3199" dirty="0" smtClean="0"/>
              <a:t>Not all data stores are writable</a:t>
            </a:r>
          </a:p>
          <a:p>
            <a:pPr lvl="1"/>
            <a:r>
              <a:rPr lang="en-US" dirty="0" smtClean="0"/>
              <a:t>Check the device’s capabilities</a:t>
            </a:r>
          </a:p>
          <a:p>
            <a:pPr lvl="1"/>
            <a:r>
              <a:rPr lang="en-US" dirty="0" smtClean="0"/>
              <a:t>To make changes to a non-writeable data store, copy from a writable one</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18</a:t>
            </a:fld>
            <a:endParaRPr lang="en-US"/>
          </a:p>
        </p:txBody>
      </p:sp>
    </p:spTree>
    <p:extLst>
      <p:ext uri="{BB962C8B-B14F-4D97-AF65-F5344CB8AC3E}">
        <p14:creationId xmlns:p14="http://schemas.microsoft.com/office/powerpoint/2010/main" val="131901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I</a:t>
            </a:r>
            <a:r>
              <a:rPr lang="en-US" baseline="0" dirty="0" smtClean="0"/>
              <a:t> validate it was turned on correctly?  Simple </a:t>
            </a:r>
            <a:r>
              <a:rPr lang="en-US" baseline="0" dirty="0" err="1" smtClean="0"/>
              <a:t>ssh</a:t>
            </a:r>
            <a:r>
              <a:rPr lang="en-US" baseline="0" dirty="0" smtClean="0"/>
              <a:t> to it on port 830 with the </a:t>
            </a:r>
            <a:r>
              <a:rPr lang="en-US" baseline="0" dirty="0" err="1" smtClean="0"/>
              <a:t>netconf</a:t>
            </a:r>
            <a:r>
              <a:rPr lang="en-US" baseline="0" dirty="0" smtClean="0"/>
              <a:t> flag</a:t>
            </a:r>
          </a:p>
          <a:p>
            <a:endParaRPr lang="en-US" baseline="0" dirty="0" smtClean="0"/>
          </a:p>
          <a:p>
            <a:r>
              <a:rPr lang="en-US" baseline="0" dirty="0" smtClean="0"/>
              <a:t>And you will get the list of models that device can support back in the handshake</a:t>
            </a:r>
            <a:endParaRPr lang="en-US" dirty="0" smtClean="0"/>
          </a:p>
          <a:p>
            <a:endParaRPr lang="en-US" dirty="0" smtClean="0"/>
          </a:p>
          <a:p>
            <a:r>
              <a:rPr lang="en-US" dirty="0" smtClean="0"/>
              <a:t>Get-schema</a:t>
            </a:r>
            <a:r>
              <a:rPr lang="en-US" baseline="0" dirty="0" smtClean="0"/>
              <a:t> and you get all the models come back to engage the device</a:t>
            </a:r>
          </a:p>
          <a:p>
            <a:endParaRPr lang="en-US" baseline="0" dirty="0" smtClean="0"/>
          </a:p>
          <a:p>
            <a:r>
              <a:rPr lang="en-US" dirty="0" smtClean="0"/>
              <a:t>the capabilities exchange here, lets you (or your piece of software) understand </a:t>
            </a:r>
            <a:r>
              <a:rPr lang="en-US" b="1" dirty="0" smtClean="0"/>
              <a:t>HOW</a:t>
            </a:r>
            <a:r>
              <a:rPr lang="en-US" dirty="0" smtClean="0"/>
              <a:t> you can manipulate the router.</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19</a:t>
            </a:fld>
            <a:endParaRPr lang="en-US" dirty="0"/>
          </a:p>
        </p:txBody>
      </p:sp>
    </p:spTree>
    <p:extLst>
      <p:ext uri="{BB962C8B-B14F-4D97-AF65-F5344CB8AC3E}">
        <p14:creationId xmlns:p14="http://schemas.microsoft.com/office/powerpoint/2010/main" val="38962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 are the operations you can perform via </a:t>
            </a:r>
            <a:r>
              <a:rPr lang="en-US" baseline="0" dirty="0" err="1" smtClean="0"/>
              <a:t>netconf</a:t>
            </a:r>
            <a:r>
              <a:rPr lang="en-US" baseline="0" dirty="0" smtClean="0"/>
              <a:t>, very similar to http transactions</a:t>
            </a:r>
          </a:p>
          <a:p>
            <a:endParaRPr lang="en-US" baseline="0" dirty="0" smtClean="0"/>
          </a:p>
          <a:p>
            <a:r>
              <a:rPr lang="en-US" baseline="0" dirty="0" smtClean="0"/>
              <a:t>you can filter the requests to get a subset of the data</a:t>
            </a:r>
          </a:p>
          <a:p>
            <a:endParaRPr lang="en-US" baseline="0" dirty="0" smtClean="0"/>
          </a:p>
          <a:p>
            <a:r>
              <a:rPr lang="en-US" baseline="0" dirty="0" smtClean="0"/>
              <a:t>What do you want to do if you do configuration automation</a:t>
            </a:r>
          </a:p>
          <a:p>
            <a:r>
              <a:rPr lang="en-US" baseline="0" dirty="0" smtClean="0"/>
              <a:t>	retrieve </a:t>
            </a:r>
            <a:r>
              <a:rPr lang="en-US" baseline="0" dirty="0" err="1" smtClean="0"/>
              <a:t>config</a:t>
            </a:r>
            <a:endParaRPr lang="en-US" baseline="0" dirty="0" smtClean="0"/>
          </a:p>
          <a:p>
            <a:r>
              <a:rPr lang="en-US" baseline="0" dirty="0" smtClean="0"/>
              <a:t>	edit </a:t>
            </a:r>
            <a:r>
              <a:rPr lang="en-US" baseline="0" dirty="0" err="1" smtClean="0"/>
              <a:t>config</a:t>
            </a:r>
            <a:endParaRPr lang="en-US" baseline="0" dirty="0" smtClean="0"/>
          </a:p>
          <a:p>
            <a:r>
              <a:rPr lang="en-US" baseline="0" dirty="0" smtClean="0"/>
              <a:t>	might want to copy from one place to another</a:t>
            </a:r>
          </a:p>
          <a:p>
            <a:endParaRPr lang="en-US" baseline="0" dirty="0" smtClean="0"/>
          </a:p>
          <a:p>
            <a:r>
              <a:rPr lang="en-US" baseline="0" dirty="0" smtClean="0"/>
              <a:t>	if </a:t>
            </a:r>
            <a:r>
              <a:rPr lang="en-US" baseline="0" dirty="0" err="1" smtClean="0"/>
              <a:t>os</a:t>
            </a:r>
            <a:r>
              <a:rPr lang="en-US" baseline="0" dirty="0" smtClean="0"/>
              <a:t> supports it, have the ability to do commit   (IOS XR)</a:t>
            </a:r>
          </a:p>
          <a:p>
            <a:endParaRPr lang="en-US" baseline="0" dirty="0" smtClean="0"/>
          </a:p>
          <a:p>
            <a:r>
              <a:rPr lang="en-US" baseline="0" dirty="0" smtClean="0"/>
              <a:t>	being able to lock and unlock </a:t>
            </a:r>
            <a:r>
              <a:rPr lang="en-US" baseline="0" dirty="0" err="1" smtClean="0"/>
              <a:t>config</a:t>
            </a:r>
            <a:r>
              <a:rPr lang="en-US" baseline="0" dirty="0" smtClean="0"/>
              <a:t> so that others can’t make changes while you are</a:t>
            </a:r>
          </a:p>
          <a:p>
            <a:endParaRPr lang="en-US" baseline="0" dirty="0" smtClean="0"/>
          </a:p>
          <a:p>
            <a:r>
              <a:rPr lang="en-US" baseline="0" dirty="0" smtClean="0"/>
              <a:t>	can also get operational state</a:t>
            </a:r>
          </a:p>
          <a:p>
            <a:r>
              <a:rPr lang="en-US" baseline="0" dirty="0" smtClean="0"/>
              <a:t>		can get some state through </a:t>
            </a:r>
            <a:r>
              <a:rPr lang="en-US" baseline="0" dirty="0" err="1" smtClean="0"/>
              <a:t>netconf</a:t>
            </a:r>
            <a:endParaRPr lang="en-US" baseline="0" dirty="0" smtClean="0"/>
          </a:p>
          <a:p>
            <a:endParaRPr lang="en-US" baseline="0" dirty="0" smtClean="0"/>
          </a:p>
          <a:p>
            <a:r>
              <a:rPr lang="en-US" baseline="0" dirty="0" smtClean="0"/>
              <a:t>	fairly sophisticated - not simple crud   read/write</a:t>
            </a:r>
          </a:p>
          <a:p>
            <a:endParaRPr lang="en-US" baseline="0" dirty="0" smtClean="0"/>
          </a:p>
          <a:p>
            <a:r>
              <a:rPr lang="en-US" baseline="0" dirty="0" smtClean="0"/>
              <a:t>	this is not a complete list</a:t>
            </a:r>
          </a:p>
          <a:p>
            <a:endParaRPr lang="en-US" baseline="0" dirty="0" smtClean="0"/>
          </a:p>
          <a:p>
            <a:r>
              <a:rPr lang="en-US" baseline="0" dirty="0" smtClean="0"/>
              <a:t>	</a:t>
            </a:r>
            <a:r>
              <a:rPr lang="en-US" baseline="0" dirty="0" err="1" smtClean="0"/>
              <a:t>Netconf</a:t>
            </a:r>
            <a:r>
              <a:rPr lang="en-US" baseline="0" dirty="0" smtClean="0"/>
              <a:t> also takes into account the notion of different data stores</a:t>
            </a:r>
          </a:p>
          <a:p>
            <a:r>
              <a:rPr lang="en-US" baseline="0" dirty="0" smtClean="0"/>
              <a:t>		</a:t>
            </a:r>
            <a:r>
              <a:rPr lang="en-US" baseline="0" dirty="0" err="1" smtClean="0"/>
              <a:t>runnign</a:t>
            </a:r>
            <a:r>
              <a:rPr lang="en-US" baseline="0" dirty="0" smtClean="0"/>
              <a:t> </a:t>
            </a:r>
            <a:r>
              <a:rPr lang="en-US" baseline="0" dirty="0" err="1" smtClean="0"/>
              <a:t>config</a:t>
            </a:r>
            <a:endParaRPr lang="en-US" baseline="0" dirty="0" smtClean="0"/>
          </a:p>
          <a:p>
            <a:r>
              <a:rPr lang="en-US" baseline="0" dirty="0" smtClean="0"/>
              <a:t>		startup </a:t>
            </a:r>
            <a:r>
              <a:rPr lang="en-US" baseline="0" dirty="0" err="1" smtClean="0"/>
              <a:t>config</a:t>
            </a:r>
            <a:endParaRPr lang="en-US" baseline="0" dirty="0" smtClean="0"/>
          </a:p>
          <a:p>
            <a:r>
              <a:rPr lang="en-US" baseline="0" dirty="0" smtClean="0"/>
              <a:t>		ftp /  from a </a:t>
            </a:r>
            <a:r>
              <a:rPr lang="en-US" baseline="0" dirty="0" err="1" smtClean="0"/>
              <a:t>url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20</a:t>
            </a:fld>
            <a:endParaRPr lang="en-US"/>
          </a:p>
        </p:txBody>
      </p:sp>
    </p:spTree>
    <p:extLst>
      <p:ext uri="{BB962C8B-B14F-4D97-AF65-F5344CB8AC3E}">
        <p14:creationId xmlns:p14="http://schemas.microsoft.com/office/powerpoint/2010/main" val="15566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a:t>
            </a:fld>
            <a:endParaRPr lang="en-US" dirty="0">
              <a:solidFill>
                <a:prstClr val="black"/>
              </a:solidFill>
            </a:endParaRPr>
          </a:p>
        </p:txBody>
      </p:sp>
      <p:sp>
        <p:nvSpPr>
          <p:cNvPr id="8" name="Date Placeholder 7"/>
          <p:cNvSpPr>
            <a:spLocks noGrp="1"/>
          </p:cNvSpPr>
          <p:nvPr>
            <p:ph type="dt" idx="11"/>
          </p:nvPr>
        </p:nvSpPr>
        <p:spPr/>
        <p:txBody>
          <a:bodyPr/>
          <a:lstStyle/>
          <a:p>
            <a:fld id="{0A657F9F-D436-C94B-9820-A8024A0FA8BA}" type="datetime1">
              <a:rPr lang="en-US" smtClean="0"/>
              <a:t>3/2/17</a:t>
            </a:fld>
            <a:endParaRPr lang="en-US" dirty="0"/>
          </a:p>
        </p:txBody>
      </p:sp>
      <p:sp>
        <p:nvSpPr>
          <p:cNvPr id="9" name="Header Placeholder 8"/>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394567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So lets quickly examine the structure</a:t>
            </a:r>
            <a:r>
              <a:rPr lang="en-US" baseline="0" dirty="0" smtClean="0"/>
              <a:t> of a </a:t>
            </a:r>
            <a:r>
              <a:rPr lang="en-US" baseline="0" dirty="0" err="1" smtClean="0"/>
              <a:t>Netconf</a:t>
            </a:r>
            <a:r>
              <a:rPr lang="en-US" baseline="0" dirty="0" smtClean="0"/>
              <a:t> call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RPC – </a:t>
            </a:r>
            <a:r>
              <a:rPr lang="en-US" baseline="0" dirty="0" err="1" smtClean="0"/>
              <a:t>netconf</a:t>
            </a:r>
            <a:r>
              <a:rPr lang="en-US" baseline="0" dirty="0" smtClean="0"/>
              <a:t> messages are remote procedure calls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Operation verb to describe message intent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Content – notice its in XML format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1674664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capability discovery as part of the initial handshake</a:t>
            </a:r>
            <a:r>
              <a:rPr lang="en-US" baseline="0" dirty="0" smtClean="0"/>
              <a:t> with the device, you can even download the models the device supports to take a </a:t>
            </a:r>
            <a:r>
              <a:rPr lang="en-US" baseline="0" dirty="0" err="1" smtClean="0"/>
              <a:t>sloce</a:t>
            </a:r>
            <a:r>
              <a:rPr lang="en-US" baseline="0" dirty="0" smtClean="0"/>
              <a:t> look at your options</a:t>
            </a:r>
            <a:endParaRPr lang="en-US" dirty="0" smtClean="0"/>
          </a:p>
          <a:p>
            <a:endParaRPr lang="en-US" dirty="0" smtClean="0"/>
          </a:p>
          <a:p>
            <a:r>
              <a:rPr lang="en-US" dirty="0" err="1" smtClean="0"/>
              <a:t>Transations</a:t>
            </a:r>
            <a:r>
              <a:rPr lang="en-US" baseline="0" dirty="0" smtClean="0"/>
              <a:t> – all or nothing.  There is also a concept of confirmed </a:t>
            </a:r>
            <a:r>
              <a:rPr lang="en-US" baseline="0" dirty="0" err="1" smtClean="0"/>
              <a:t>commmit</a:t>
            </a:r>
            <a:r>
              <a:rPr lang="en-US" baseline="0" dirty="0" smtClean="0"/>
              <a:t> where even save a properly formatted bad </a:t>
            </a:r>
            <a:r>
              <a:rPr lang="en-US" baseline="0" dirty="0" err="1" smtClean="0"/>
              <a:t>config</a:t>
            </a:r>
            <a:r>
              <a:rPr lang="en-US" baseline="0" dirty="0" smtClean="0"/>
              <a:t> change will rollback without a confirmed commit message</a:t>
            </a:r>
          </a:p>
          <a:p>
            <a:endParaRPr lang="en-US" baseline="0" dirty="0" smtClean="0"/>
          </a:p>
          <a:p>
            <a:r>
              <a:rPr lang="en-US" baseline="0" dirty="0" smtClean="0"/>
              <a:t>Notification of success of intent</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22</a:t>
            </a:fld>
            <a:endParaRPr lang="en-US" dirty="0"/>
          </a:p>
        </p:txBody>
      </p:sp>
    </p:spTree>
    <p:extLst>
      <p:ext uri="{BB962C8B-B14F-4D97-AF65-F5344CB8AC3E}">
        <p14:creationId xmlns:p14="http://schemas.microsoft.com/office/powerpoint/2010/main" val="94532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8F02F06B-6BC3-384B-B603-AF1D3041FB2A}" type="datetime1">
              <a:rPr lang="en-US" smtClean="0"/>
              <a:t>3/2/17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23</a:t>
            </a:fld>
            <a:endParaRPr lang="en-US" dirty="0"/>
          </a:p>
        </p:txBody>
      </p:sp>
    </p:spTree>
    <p:extLst>
      <p:ext uri="{BB962C8B-B14F-4D97-AF65-F5344CB8AC3E}">
        <p14:creationId xmlns:p14="http://schemas.microsoft.com/office/powerpoint/2010/main" val="1473545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FC3B109A-B0D7-9740-873D-E4A77BA888CF}" type="datetime1">
              <a:rPr lang="en-US" smtClean="0"/>
              <a:t>3/2/17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24</a:t>
            </a:fld>
            <a:endParaRPr lang="en-US" dirty="0"/>
          </a:p>
        </p:txBody>
      </p:sp>
    </p:spTree>
    <p:extLst>
      <p:ext uri="{BB962C8B-B14F-4D97-AF65-F5344CB8AC3E}">
        <p14:creationId xmlns:p14="http://schemas.microsoft.com/office/powerpoint/2010/main" val="554075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25</a:t>
            </a:fld>
            <a:endParaRPr lang="en-US" dirty="0">
              <a:solidFill>
                <a:prstClr val="black"/>
              </a:solidFill>
            </a:endParaRPr>
          </a:p>
        </p:txBody>
      </p:sp>
      <p:sp>
        <p:nvSpPr>
          <p:cNvPr id="7" name="Date Placeholder 6"/>
          <p:cNvSpPr>
            <a:spLocks noGrp="1"/>
          </p:cNvSpPr>
          <p:nvPr>
            <p:ph type="dt" idx="11"/>
          </p:nvPr>
        </p:nvSpPr>
        <p:spPr/>
        <p:txBody>
          <a:bodyPr/>
          <a:lstStyle/>
          <a:p>
            <a:fld id="{8880A1B0-0900-1B41-9E97-044B215E8D5A}" type="datetime1">
              <a:rPr lang="en-US" smtClean="0"/>
              <a:t>3/2/17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2736008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4039E3EF-7728-464C-BD3E-844BC429B6E9}" type="slidenum">
              <a:rPr lang="en-US" smtClean="0">
                <a:solidFill>
                  <a:prstClr val="black"/>
                </a:solidFill>
              </a:rPr>
              <a:pPr/>
              <a:t>27</a:t>
            </a:fld>
            <a:endParaRPr lang="en-US" dirty="0">
              <a:solidFill>
                <a:prstClr val="black"/>
              </a:solidFill>
            </a:endParaRPr>
          </a:p>
        </p:txBody>
      </p:sp>
      <p:sp>
        <p:nvSpPr>
          <p:cNvPr id="7" name="Date Placeholder 6"/>
          <p:cNvSpPr>
            <a:spLocks noGrp="1"/>
          </p:cNvSpPr>
          <p:nvPr>
            <p:ph type="dt" idx="13"/>
          </p:nvPr>
        </p:nvSpPr>
        <p:spPr/>
        <p:txBody>
          <a:bodyPr/>
          <a:lstStyle/>
          <a:p>
            <a:fld id="{2DF1EEF6-73BF-244A-BFEF-E4D64BBF770C}" type="datetime1">
              <a:rPr lang="en-US" smtClean="0"/>
              <a:t>3/2/17</a:t>
            </a:fld>
            <a:endParaRPr lang="en-US" dirty="0"/>
          </a:p>
        </p:txBody>
      </p:sp>
      <p:sp>
        <p:nvSpPr>
          <p:cNvPr id="8" name="Header Placeholder 7"/>
          <p:cNvSpPr>
            <a:spLocks noGrp="1"/>
          </p:cNvSpPr>
          <p:nvPr>
            <p:ph type="hdr" sz="quarter" idx="14"/>
          </p:nvPr>
        </p:nvSpPr>
        <p:spPr/>
        <p:txBody>
          <a:bodyPr/>
          <a:lstStyle/>
          <a:p>
            <a:r>
              <a:rPr lang="en-US" dirty="0"/>
              <a:t>Cisco Live 2016</a:t>
            </a:r>
          </a:p>
        </p:txBody>
      </p:sp>
    </p:spTree>
    <p:extLst>
      <p:ext uri="{BB962C8B-B14F-4D97-AF65-F5344CB8AC3E}">
        <p14:creationId xmlns:p14="http://schemas.microsoft.com/office/powerpoint/2010/main" val="1208215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STANDARD MODEL - </a:t>
            </a:r>
            <a:r>
              <a:rPr lang="en-US" i="1">
                <a:latin typeface="Calibri" charset="0"/>
                <a:ea typeface="MS PGothic" charset="0"/>
              </a:rPr>
              <a:t>Very stable and only change if standard definition changes</a:t>
            </a:r>
          </a:p>
          <a:p>
            <a:endParaRPr lang="en-US">
              <a:latin typeface="Calibri" charset="0"/>
              <a:ea typeface="MS PGothic" charset="0"/>
            </a:endParaRPr>
          </a:p>
          <a:p>
            <a:r>
              <a:rPr lang="en-US">
                <a:latin typeface="Calibri" charset="0"/>
                <a:ea typeface="MS PGothic" charset="0"/>
              </a:rPr>
              <a:t>CISCO COMMON MODEL – </a:t>
            </a:r>
          </a:p>
          <a:p>
            <a:endParaRPr lang="en-US">
              <a:latin typeface="Calibri" charset="0"/>
              <a:ea typeface="MS PGothic" charset="0"/>
            </a:endParaRPr>
          </a:p>
          <a:p>
            <a:r>
              <a:rPr lang="en-US">
                <a:latin typeface="Calibri" charset="0"/>
                <a:ea typeface="MS PGothic" charset="0"/>
              </a:rPr>
              <a:t>CISCO PLATFORM SPECIFIC MODEL - </a:t>
            </a:r>
            <a:r>
              <a:rPr lang="en-US" i="1">
                <a:latin typeface="Calibri" charset="0"/>
                <a:ea typeface="MS PGothic" charset="0"/>
              </a:rPr>
              <a:t>Model changes in conjunction with associated command changes</a:t>
            </a:r>
          </a:p>
          <a:p>
            <a:endParaRPr lang="en-US">
              <a:latin typeface="Calibri" charset="0"/>
              <a:ea typeface="MS PGothic" charset="0"/>
            </a:endParaRPr>
          </a:p>
          <a:p>
            <a:r>
              <a:rPr lang="en-US">
                <a:latin typeface="Calibri" charset="0"/>
                <a:ea typeface="MS PGothic" charset="0"/>
              </a:rPr>
              <a:t>Operations support / business support systems</a:t>
            </a:r>
          </a:p>
          <a:p>
            <a:endParaRPr lang="en-US">
              <a:latin typeface="Calibri" charset="0"/>
              <a:ea typeface="MS PGothic" charset="0"/>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6F9C91D-1F0A-084B-ACC0-8791FCD11ACA}" type="slidenum">
              <a:rPr lang="en-US" sz="1200">
                <a:latin typeface="Calibri" charset="0"/>
              </a:rPr>
              <a:pPr/>
              <a:t>28</a:t>
            </a:fld>
            <a:endParaRPr lang="en-US" sz="1200">
              <a:latin typeface="Calibri" charset="0"/>
            </a:endParaRPr>
          </a:p>
        </p:txBody>
      </p:sp>
    </p:spTree>
    <p:extLst>
      <p:ext uri="{BB962C8B-B14F-4D97-AF65-F5344CB8AC3E}">
        <p14:creationId xmlns:p14="http://schemas.microsoft.com/office/powerpoint/2010/main" val="1372188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39E3EF-7728-464C-BD3E-844BC429B6E9}" type="slidenum">
              <a:rPr lang="en-US" smtClean="0">
                <a:solidFill>
                  <a:prstClr val="black"/>
                </a:solidFill>
              </a:rPr>
              <a:pPr/>
              <a:t>31</a:t>
            </a:fld>
            <a:endParaRPr lang="en-US" dirty="0">
              <a:solidFill>
                <a:prstClr val="black"/>
              </a:solidFill>
            </a:endParaRPr>
          </a:p>
        </p:txBody>
      </p:sp>
      <p:sp>
        <p:nvSpPr>
          <p:cNvPr id="7" name="Date Placeholder 6"/>
          <p:cNvSpPr>
            <a:spLocks noGrp="1"/>
          </p:cNvSpPr>
          <p:nvPr>
            <p:ph type="dt" idx="11"/>
          </p:nvPr>
        </p:nvSpPr>
        <p:spPr/>
        <p:txBody>
          <a:bodyPr/>
          <a:lstStyle/>
          <a:p>
            <a:fld id="{22074A04-7821-854C-8A21-883C6DAD3D56}" type="datetime1">
              <a:rPr lang="en-US" smtClean="0"/>
              <a:t>3/2/17</a:t>
            </a:fld>
            <a:endParaRPr lang="en-US" dirty="0"/>
          </a:p>
        </p:txBody>
      </p:sp>
      <p:sp>
        <p:nvSpPr>
          <p:cNvPr id="8" name="Header Placeholder 7"/>
          <p:cNvSpPr>
            <a:spLocks noGrp="1"/>
          </p:cNvSpPr>
          <p:nvPr>
            <p:ph type="hdr" sz="quarter" idx="12"/>
          </p:nvPr>
        </p:nvSpPr>
        <p:spPr/>
        <p:txBody>
          <a:bodyPr/>
          <a:lstStyle/>
          <a:p>
            <a:r>
              <a:rPr lang="en-US" dirty="0"/>
              <a:t>Cisco Live 2016</a:t>
            </a:r>
          </a:p>
        </p:txBody>
      </p:sp>
    </p:spTree>
    <p:extLst>
      <p:ext uri="{BB962C8B-B14F-4D97-AF65-F5344CB8AC3E}">
        <p14:creationId xmlns:p14="http://schemas.microsoft.com/office/powerpoint/2010/main" val="4153672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BFF4-3870-4421-A2C2-2AEF721882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
        <p:nvSpPr>
          <p:cNvPr id="7" name="Date Placeholder 6"/>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E7C9221-D383-E842-A133-299F5057C928}" type="datetime1">
              <a:rPr kumimoji="0" lang="en-US" sz="1800" b="0" i="0" u="none" strike="noStrike" kern="0" cap="none" spc="0" normalizeH="0" baseline="0" noProof="0" smtClean="0">
                <a:ln>
                  <a:noFill/>
                </a:ln>
                <a:solidFill>
                  <a:sysClr val="windowText" lastClr="000000"/>
                </a:solidFill>
                <a:effectLst/>
                <a:uLnTx/>
                <a:uFillTx/>
              </a:rPr>
              <a:t>3/2/17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7"/>
          <p:cNvSpPr>
            <a:spLocks noGrp="1"/>
          </p:cNvSpPr>
          <p:nvPr>
            <p:ph type="hd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Cisco Live 2016</a:t>
            </a:r>
          </a:p>
        </p:txBody>
      </p:sp>
    </p:spTree>
    <p:extLst>
      <p:ext uri="{BB962C8B-B14F-4D97-AF65-F5344CB8AC3E}">
        <p14:creationId xmlns:p14="http://schemas.microsoft.com/office/powerpoint/2010/main" val="306588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0F20D9E0-6A66-E84C-BD0C-76F73420D8F6}" type="datetime1">
              <a:rPr lang="en-US" smtClean="0"/>
              <a:t>3/2/17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34</a:t>
            </a:fld>
            <a:endParaRPr lang="en-US"/>
          </a:p>
        </p:txBody>
      </p:sp>
    </p:spTree>
    <p:extLst>
      <p:ext uri="{BB962C8B-B14F-4D97-AF65-F5344CB8AC3E}">
        <p14:creationId xmlns:p14="http://schemas.microsoft.com/office/powerpoint/2010/main" val="94790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7BBE5090-C66F-AF40-BE18-E32AE3FFAB7F}" type="datetime1">
              <a:rPr lang="en-US" smtClean="0"/>
              <a:t>3/2/17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3</a:t>
            </a:fld>
            <a:endParaRPr lang="en-US" dirty="0"/>
          </a:p>
        </p:txBody>
      </p:sp>
    </p:spTree>
    <p:extLst>
      <p:ext uri="{BB962C8B-B14F-4D97-AF65-F5344CB8AC3E}">
        <p14:creationId xmlns:p14="http://schemas.microsoft.com/office/powerpoint/2010/main" val="1581206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27994DA0-1557-6445-B674-BDB176F8FB07}" type="datetime1">
              <a:rPr lang="en-US" smtClean="0"/>
              <a:t>3/2/17</a:t>
            </a:fld>
            <a:endParaRPr lang="en-US"/>
          </a:p>
        </p:txBody>
      </p:sp>
      <p:sp>
        <p:nvSpPr>
          <p:cNvPr id="6" name="Slide Number Placeholder 5"/>
          <p:cNvSpPr>
            <a:spLocks noGrp="1"/>
          </p:cNvSpPr>
          <p:nvPr>
            <p:ph type="sldNum" sz="quarter" idx="12"/>
          </p:nvPr>
        </p:nvSpPr>
        <p:spPr/>
        <p:txBody>
          <a:bodyPr/>
          <a:lstStyle/>
          <a:p>
            <a:fld id="{0ADFA4A4-C10A-49FC-AF1A-861163FEA0B7}" type="slidenum">
              <a:rPr lang="en-US" smtClean="0"/>
              <a:t>36</a:t>
            </a:fld>
            <a:endParaRPr lang="en-US"/>
          </a:p>
        </p:txBody>
      </p:sp>
    </p:spTree>
    <p:extLst>
      <p:ext uri="{BB962C8B-B14F-4D97-AF65-F5344CB8AC3E}">
        <p14:creationId xmlns:p14="http://schemas.microsoft.com/office/powerpoint/2010/main" val="689404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defTabSz="608013" eaLnBrk="1" hangingPunct="1">
              <a:spcBef>
                <a:spcPct val="0"/>
              </a:spcBef>
            </a:pPr>
            <a:endParaRPr lang="en-US" b="1">
              <a:latin typeface="Arial" charset="0"/>
              <a:ea typeface="MS PGothic" charset="0"/>
            </a:endParaRP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DDEC6C1-FBED-4B47-8F4B-FF06893802DC}" type="slidenum">
              <a:rPr lang="en-US" sz="1200">
                <a:latin typeface="Calibri" charset="0"/>
              </a:rPr>
              <a:pPr/>
              <a:t>37</a:t>
            </a:fld>
            <a:endParaRPr lang="en-US" sz="1200">
              <a:latin typeface="Calibri" charset="0"/>
            </a:endParaRPr>
          </a:p>
        </p:txBody>
      </p:sp>
    </p:spTree>
    <p:extLst>
      <p:ext uri="{BB962C8B-B14F-4D97-AF65-F5344CB8AC3E}">
        <p14:creationId xmlns:p14="http://schemas.microsoft.com/office/powerpoint/2010/main" val="322112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3199" dirty="0" err="1" smtClean="0"/>
              <a:t>Netconf</a:t>
            </a:r>
            <a:r>
              <a:rPr lang="en-US" sz="3199" dirty="0" smtClean="0"/>
              <a:t> has the concept of </a:t>
            </a:r>
            <a:r>
              <a:rPr lang="en-US" sz="3199" dirty="0" err="1" smtClean="0"/>
              <a:t>datastores</a:t>
            </a:r>
            <a:r>
              <a:rPr lang="en-US" sz="3199" baseline="0" dirty="0" smtClean="0"/>
              <a:t> – running startup and candidate</a:t>
            </a:r>
          </a:p>
          <a:p>
            <a:endParaRPr lang="en-US" sz="3199" baseline="0" dirty="0" smtClean="0"/>
          </a:p>
          <a:p>
            <a:r>
              <a:rPr lang="en-US" sz="3199" baseline="0" dirty="0" smtClean="0"/>
              <a:t>Candidate is like on XR where you need to commit changes</a:t>
            </a:r>
          </a:p>
          <a:p>
            <a:endParaRPr lang="en-US" sz="3199" baseline="0" dirty="0" smtClean="0"/>
          </a:p>
          <a:p>
            <a:pPr marL="0" marR="0" lvl="1" indent="0" algn="l" defTabSz="685800" rtl="0" eaLnBrk="1" fontAlgn="auto" latinLnBrk="0" hangingPunct="1">
              <a:lnSpc>
                <a:spcPct val="100000"/>
              </a:lnSpc>
              <a:spcBef>
                <a:spcPts val="0"/>
              </a:spcBef>
              <a:spcAft>
                <a:spcPts val="0"/>
              </a:spcAft>
              <a:buClrTx/>
              <a:buSzTx/>
              <a:buFontTx/>
              <a:buNone/>
              <a:tabLst/>
              <a:defRPr/>
            </a:pPr>
            <a:r>
              <a:rPr lang="en-US" sz="3199" baseline="0" dirty="0" smtClean="0"/>
              <a:t>Not all are writeable, for example some devices force you to </a:t>
            </a:r>
            <a:r>
              <a:rPr lang="en-US" dirty="0" smtClean="0"/>
              <a:t>make changes to a non-writeable data store, copy from a writable one</a:t>
            </a:r>
            <a:endParaRPr lang="en-US" sz="3199" dirty="0" smtClean="0"/>
          </a:p>
          <a:p>
            <a:endParaRPr lang="en-US" sz="3199" dirty="0" smtClean="0"/>
          </a:p>
          <a:p>
            <a:r>
              <a:rPr lang="en-US" sz="3199" dirty="0" smtClean="0"/>
              <a:t>Not all data stores are writable</a:t>
            </a:r>
          </a:p>
          <a:p>
            <a:pPr lvl="1"/>
            <a:r>
              <a:rPr lang="en-US" dirty="0" smtClean="0"/>
              <a:t>Check the device’s capabilities</a:t>
            </a:r>
          </a:p>
          <a:p>
            <a:pPr lvl="1"/>
            <a:r>
              <a:rPr lang="en-US" dirty="0" smtClean="0"/>
              <a:t>To make changes to a non-writeable data store, copy from a writable one</a:t>
            </a:r>
          </a:p>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138861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ヒラギノ角ゴ Pro W3" charset="-128"/>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0" hangingPunct="0"/>
            <a:fld id="{606E8B9E-550B-6F44-ABE2-502AB0E08222}" type="slidenum">
              <a:rPr lang="en-US" altLang="en-US" sz="1200">
                <a:ea typeface="ヒラギノ角ゴ Pro W3" charset="-128"/>
              </a:rPr>
              <a:pPr eaLnBrk="0" hangingPunct="0"/>
              <a:t>47</a:t>
            </a:fld>
            <a:endParaRPr lang="en-US" altLang="en-US" sz="1200">
              <a:ea typeface="ヒラギノ角ゴ Pro W3" charset="-128"/>
            </a:endParaRPr>
          </a:p>
        </p:txBody>
      </p:sp>
    </p:spTree>
    <p:extLst>
      <p:ext uri="{BB962C8B-B14F-4D97-AF65-F5344CB8AC3E}">
        <p14:creationId xmlns:p14="http://schemas.microsoft.com/office/powerpoint/2010/main" val="2106881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BC00B981-1A99-914D-83E6-147826A70A48}" type="slidenum">
              <a:rPr lang="en-US" altLang="en-US" sz="1200">
                <a:latin typeface="Calibri" charset="0"/>
              </a:rPr>
              <a:pPr/>
              <a:t>48</a:t>
            </a:fld>
            <a:endParaRPr lang="en-US" altLang="en-US" sz="1200">
              <a:latin typeface="Calibri" charset="0"/>
            </a:endParaRPr>
          </a:p>
        </p:txBody>
      </p:sp>
    </p:spTree>
    <p:extLst>
      <p:ext uri="{BB962C8B-B14F-4D97-AF65-F5344CB8AC3E}">
        <p14:creationId xmlns:p14="http://schemas.microsoft.com/office/powerpoint/2010/main" val="130642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05EC8BFB-D10A-4744-80FE-5FEE23C5B3BA}" type="slidenum">
              <a:rPr lang="en-US" altLang="en-US" sz="1200">
                <a:latin typeface="Calibri" charset="0"/>
              </a:rPr>
              <a:pPr/>
              <a:t>49</a:t>
            </a:fld>
            <a:endParaRPr lang="en-US" altLang="en-US" sz="1200">
              <a:latin typeface="Calibri" charset="0"/>
            </a:endParaRPr>
          </a:p>
        </p:txBody>
      </p:sp>
    </p:spTree>
    <p:extLst>
      <p:ext uri="{BB962C8B-B14F-4D97-AF65-F5344CB8AC3E}">
        <p14:creationId xmlns:p14="http://schemas.microsoft.com/office/powerpoint/2010/main" val="57227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Cisco Live 2016</a:t>
            </a:r>
            <a:endParaRPr lang="en-US" dirty="0"/>
          </a:p>
        </p:txBody>
      </p:sp>
      <p:sp>
        <p:nvSpPr>
          <p:cNvPr id="5" name="Date Placeholder 4"/>
          <p:cNvSpPr>
            <a:spLocks noGrp="1"/>
          </p:cNvSpPr>
          <p:nvPr>
            <p:ph type="dt" idx="11"/>
          </p:nvPr>
        </p:nvSpPr>
        <p:spPr/>
        <p:txBody>
          <a:bodyPr/>
          <a:lstStyle/>
          <a:p>
            <a:fld id="{515E999C-9F9A-5240-AE04-B110378033BD}" type="datetime1">
              <a:rPr lang="en-US" smtClean="0"/>
              <a:t>3/2/17</a:t>
            </a:fld>
            <a:endParaRPr lang="en-US" dirty="0"/>
          </a:p>
        </p:txBody>
      </p:sp>
      <p:sp>
        <p:nvSpPr>
          <p:cNvPr id="6" name="Slide Number Placeholder 5"/>
          <p:cNvSpPr>
            <a:spLocks noGrp="1"/>
          </p:cNvSpPr>
          <p:nvPr>
            <p:ph type="sldNum" sz="quarter" idx="12"/>
          </p:nvPr>
        </p:nvSpPr>
        <p:spPr/>
        <p:txBody>
          <a:bodyPr/>
          <a:lstStyle/>
          <a:p>
            <a:fld id="{0ADFA4A4-C10A-49FC-AF1A-861163FEA0B7}" type="slidenum">
              <a:rPr lang="en-US" smtClean="0"/>
              <a:t>53</a:t>
            </a:fld>
            <a:endParaRPr lang="en-US" dirty="0"/>
          </a:p>
        </p:txBody>
      </p:sp>
    </p:spTree>
    <p:extLst>
      <p:ext uri="{BB962C8B-B14F-4D97-AF65-F5344CB8AC3E}">
        <p14:creationId xmlns:p14="http://schemas.microsoft.com/office/powerpoint/2010/main" val="171436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Here is a specific</a:t>
            </a:r>
            <a:r>
              <a:rPr lang="en-US" baseline="0" dirty="0" smtClean="0"/>
              <a:t> get-</a:t>
            </a:r>
            <a:r>
              <a:rPr lang="en-US" baseline="0" dirty="0" err="1" smtClean="0"/>
              <a:t>config</a:t>
            </a:r>
            <a:r>
              <a:rPr lang="en-US" baseline="0" dirty="0" smtClean="0"/>
              <a:t> message to the box – you can see we are asking for running-</a:t>
            </a:r>
            <a:r>
              <a:rPr lang="en-US" baseline="0" dirty="0" err="1" smtClean="0"/>
              <a:t>config</a:t>
            </a:r>
            <a:r>
              <a:rPr lang="en-US" baseline="0" dirty="0" smtClean="0"/>
              <a:t> and filtering on an interface gig 0</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54</a:t>
            </a:fld>
            <a:endParaRPr lang="en-US" dirty="0"/>
          </a:p>
        </p:txBody>
      </p:sp>
    </p:spTree>
    <p:extLst>
      <p:ext uri="{BB962C8B-B14F-4D97-AF65-F5344CB8AC3E}">
        <p14:creationId xmlns:p14="http://schemas.microsoft.com/office/powerpoint/2010/main" val="233096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 the response as</a:t>
            </a:r>
            <a:r>
              <a:rPr lang="en-US" baseline="0" dirty="0" smtClean="0"/>
              <a:t> received, but take a close look, do you know the cli counterpart?...</a:t>
            </a:r>
          </a:p>
          <a:p>
            <a:r>
              <a:rPr lang="en-US" baseline="0" dirty="0" smtClean="0"/>
              <a:t>Show run </a:t>
            </a:r>
            <a:r>
              <a:rPr lang="en-US" baseline="0" dirty="0" err="1" smtClean="0"/>
              <a:t>int</a:t>
            </a:r>
            <a:endParaRPr lang="en-US" baseline="0" dirty="0" smtClean="0"/>
          </a:p>
          <a:p>
            <a:r>
              <a:rPr lang="en-US" baseline="0" dirty="0" smtClean="0"/>
              <a:t>Also notice the payload between this slide and the next edit-</a:t>
            </a:r>
            <a:r>
              <a:rPr lang="en-US" baseline="0" dirty="0" err="1" smtClean="0"/>
              <a:t>config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55</a:t>
            </a:fld>
            <a:endParaRPr lang="en-US" dirty="0"/>
          </a:p>
        </p:txBody>
      </p:sp>
    </p:spTree>
    <p:extLst>
      <p:ext uri="{BB962C8B-B14F-4D97-AF65-F5344CB8AC3E}">
        <p14:creationId xmlns:p14="http://schemas.microsoft.com/office/powerpoint/2010/main" val="2138962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get-</a:t>
            </a:r>
            <a:r>
              <a:rPr lang="en-US" dirty="0" err="1" smtClean="0"/>
              <a:t>config</a:t>
            </a:r>
            <a:r>
              <a:rPr lang="en-US" dirty="0" smtClean="0"/>
              <a:t> is the framework</a:t>
            </a:r>
            <a:r>
              <a:rPr lang="en-US" baseline="0" dirty="0" smtClean="0"/>
              <a:t> to edit your </a:t>
            </a:r>
            <a:r>
              <a:rPr lang="en-US" baseline="0" dirty="0" err="1" smtClean="0"/>
              <a:t>config</a:t>
            </a:r>
            <a:endParaRPr lang="en-US" baseline="0" dirty="0" smtClean="0"/>
          </a:p>
          <a:p>
            <a:endParaRPr lang="en-US" baseline="0" dirty="0" smtClean="0"/>
          </a:p>
          <a:p>
            <a:r>
              <a:rPr lang="en-US" baseline="0" dirty="0" smtClean="0"/>
              <a:t>Easy SW interface</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56</a:t>
            </a:fld>
            <a:endParaRPr lang="en-US" dirty="0"/>
          </a:p>
        </p:txBody>
      </p:sp>
    </p:spTree>
    <p:extLst>
      <p:ext uri="{BB962C8B-B14F-4D97-AF65-F5344CB8AC3E}">
        <p14:creationId xmlns:p14="http://schemas.microsoft.com/office/powerpoint/2010/main" val="76575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CAA06BA-8A28-C14E-A9BB-017A5A165830}" type="slidenum">
              <a:rPr lang="en-US" sz="1200">
                <a:latin typeface="Calibri" charset="0"/>
              </a:rPr>
              <a:pPr/>
              <a:t>4</a:t>
            </a:fld>
            <a:endParaRPr lang="en-US" sz="1200">
              <a:latin typeface="Calibri" charset="0"/>
            </a:endParaRPr>
          </a:p>
        </p:txBody>
      </p:sp>
    </p:spTree>
    <p:extLst>
      <p:ext uri="{BB962C8B-B14F-4D97-AF65-F5344CB8AC3E}">
        <p14:creationId xmlns:p14="http://schemas.microsoft.com/office/powerpoint/2010/main" val="369512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Ther</a:t>
            </a:r>
            <a:r>
              <a:rPr lang="en-US" baseline="0" dirty="0" smtClean="0"/>
              <a:t>e is no grey area on whether the command was received </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57</a:t>
            </a:fld>
            <a:endParaRPr lang="en-US" dirty="0"/>
          </a:p>
        </p:txBody>
      </p:sp>
    </p:spTree>
    <p:extLst>
      <p:ext uri="{BB962C8B-B14F-4D97-AF65-F5344CB8AC3E}">
        <p14:creationId xmlns:p14="http://schemas.microsoft.com/office/powerpoint/2010/main" val="1081165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data in</a:t>
            </a:r>
            <a:r>
              <a:rPr lang="en-US" baseline="0" dirty="0" smtClean="0"/>
              <a:t> edit rolls back the whole transaction</a:t>
            </a:r>
          </a:p>
          <a:p>
            <a:endParaRPr lang="en-US" baseline="0" dirty="0" smtClean="0"/>
          </a:p>
          <a:p>
            <a:r>
              <a:rPr lang="en-US" baseline="0" dirty="0" smtClean="0"/>
              <a:t>Notice the description was changed as well, however the </a:t>
            </a:r>
            <a:r>
              <a:rPr lang="en-US" baseline="0" dirty="0" err="1" smtClean="0"/>
              <a:t>transations</a:t>
            </a:r>
            <a:r>
              <a:rPr lang="en-US" baseline="0" dirty="0" smtClean="0"/>
              <a:t> are all or none.  In this case no changes in the transaction will apply </a:t>
            </a:r>
          </a:p>
          <a:p>
            <a:endParaRPr lang="en-US" baseline="0" dirty="0" smtClean="0"/>
          </a:p>
          <a:p>
            <a:r>
              <a:rPr lang="en-US" baseline="0" dirty="0" smtClean="0"/>
              <a:t>How would a </a:t>
            </a:r>
            <a:r>
              <a:rPr lang="en-US" baseline="0" dirty="0" err="1" smtClean="0"/>
              <a:t>Cli</a:t>
            </a:r>
            <a:r>
              <a:rPr lang="en-US" baseline="0" dirty="0" smtClean="0"/>
              <a:t> any error in the middle of the script react?  Not good, gives unknown outcome</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58</a:t>
            </a:fld>
            <a:endParaRPr lang="en-US" dirty="0"/>
          </a:p>
        </p:txBody>
      </p:sp>
    </p:spTree>
    <p:extLst>
      <p:ext uri="{BB962C8B-B14F-4D97-AF65-F5344CB8AC3E}">
        <p14:creationId xmlns:p14="http://schemas.microsoft.com/office/powerpoint/2010/main" val="507840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And here is the response of our failed edit</a:t>
            </a:r>
          </a:p>
          <a:p>
            <a:pPr marL="0" marR="0" indent="0" algn="l" defTabSz="911466"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the entire transaction</a:t>
            </a:r>
            <a:r>
              <a:rPr lang="en-US" baseline="0" dirty="0" smtClean="0"/>
              <a:t> is nullified.</a:t>
            </a:r>
            <a:endParaRPr lang="en-US" dirty="0" smtClean="0"/>
          </a:p>
          <a:p>
            <a:endParaRPr lang="en-US" dirty="0"/>
          </a:p>
        </p:txBody>
      </p:sp>
      <p:sp>
        <p:nvSpPr>
          <p:cNvPr id="4" name="Slide Number Placeholder 3"/>
          <p:cNvSpPr>
            <a:spLocks noGrp="1"/>
          </p:cNvSpPr>
          <p:nvPr>
            <p:ph type="sldNum" sz="quarter" idx="10"/>
          </p:nvPr>
        </p:nvSpPr>
        <p:spPr/>
        <p:txBody>
          <a:bodyPr/>
          <a:lstStyle/>
          <a:p>
            <a:fld id="{C3241518-0DAE-4D83-8FDF-A3233A4521BC}" type="slidenum">
              <a:rPr lang="en-US" smtClean="0"/>
              <a:pPr/>
              <a:t>59</a:t>
            </a:fld>
            <a:endParaRPr lang="en-US" dirty="0"/>
          </a:p>
        </p:txBody>
      </p:sp>
    </p:spTree>
    <p:extLst>
      <p:ext uri="{BB962C8B-B14F-4D97-AF65-F5344CB8AC3E}">
        <p14:creationId xmlns:p14="http://schemas.microsoft.com/office/powerpoint/2010/main" val="574183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sz="1200" b="0" i="0" kern="1200" dirty="0" smtClean="0">
              <a:solidFill>
                <a:schemeClr val="tx1"/>
              </a:solidFill>
              <a:effectLst/>
              <a:latin typeface="+mn-lt"/>
              <a:ea typeface="ＭＳ Ｐゴシック" charset="0"/>
              <a:cs typeface="ＭＳ Ｐゴシック" charset="0"/>
            </a:endParaRPr>
          </a:p>
          <a:p>
            <a:r>
              <a:rPr lang="en-US" dirty="0" smtClean="0"/>
              <a:t>Human</a:t>
            </a:r>
            <a:r>
              <a:rPr lang="en-US" baseline="0" dirty="0" smtClean="0"/>
              <a:t> interface – created for humans and weave back to quotes, how can this be automated?  Expect based, </a:t>
            </a:r>
            <a:r>
              <a:rPr lang="en-US" baseline="0" dirty="0" err="1" smtClean="0"/>
              <a:t>contectual</a:t>
            </a:r>
            <a:r>
              <a:rPr lang="en-US" baseline="0" dirty="0" smtClean="0"/>
              <a:t> scripting</a:t>
            </a:r>
          </a:p>
          <a:p>
            <a:endParaRPr lang="en-US" baseline="0" dirty="0" smtClean="0"/>
          </a:p>
          <a:p>
            <a:r>
              <a:rPr lang="en-US" baseline="0" dirty="0" smtClean="0"/>
              <a:t>Expect is not the disease it was the symptom/</a:t>
            </a:r>
            <a:r>
              <a:rPr lang="en-US" baseline="0" dirty="0" err="1" smtClean="0"/>
              <a:t>bandaid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30617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err="1" smtClean="0">
                <a:solidFill>
                  <a:schemeClr val="tx1"/>
                </a:solidFill>
                <a:effectLst/>
                <a:latin typeface="+mn-lt"/>
                <a:ea typeface="ＭＳ Ｐゴシック" charset="0"/>
                <a:cs typeface="ＭＳ Ｐゴシック" charset="0"/>
              </a:rPr>
              <a:t>Cli</a:t>
            </a:r>
            <a:r>
              <a:rPr lang="en-US" sz="1200" b="0" i="0" kern="1200" dirty="0" smtClean="0">
                <a:solidFill>
                  <a:schemeClr val="tx1"/>
                </a:solidFill>
                <a:effectLst/>
                <a:latin typeface="+mn-lt"/>
                <a:ea typeface="ＭＳ Ｐゴシック" charset="0"/>
                <a:cs typeface="ＭＳ Ｐゴシック" charset="0"/>
              </a:rPr>
              <a:t> is great,</a:t>
            </a:r>
            <a:r>
              <a:rPr lang="en-US" sz="1200" b="0" i="0" kern="1200" baseline="0" dirty="0" smtClean="0">
                <a:solidFill>
                  <a:schemeClr val="tx1"/>
                </a:solidFill>
                <a:effectLst/>
                <a:latin typeface="+mn-lt"/>
                <a:ea typeface="ＭＳ Ｐゴシック" charset="0"/>
                <a:cs typeface="ＭＳ Ｐゴシック" charset="0"/>
              </a:rPr>
              <a:t> I love it and I have established a significant relationship with CLI over the past 20 years.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baseline="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mn-lt"/>
                <a:ea typeface="ＭＳ Ｐゴシック" charset="0"/>
                <a:cs typeface="ＭＳ Ｐゴシック" charset="0"/>
              </a:rPr>
              <a:t>However, it </a:t>
            </a:r>
            <a:r>
              <a:rPr lang="en-US" sz="1200" b="0" i="0" kern="1200" baseline="0" dirty="0" err="1" smtClean="0">
                <a:solidFill>
                  <a:schemeClr val="tx1"/>
                </a:solidFill>
                <a:effectLst/>
                <a:latin typeface="+mn-lt"/>
                <a:ea typeface="ＭＳ Ｐゴシック" charset="0"/>
                <a:cs typeface="ＭＳ Ｐゴシック" charset="0"/>
              </a:rPr>
              <a:t>doesn</a:t>
            </a:r>
            <a:r>
              <a:rPr lang="uk-UA" sz="1200" b="0" i="0" kern="1200" baseline="0" dirty="0" smtClean="0">
                <a:solidFill>
                  <a:schemeClr val="tx1"/>
                </a:solidFill>
                <a:effectLst/>
                <a:latin typeface="+mn-lt"/>
                <a:ea typeface="ＭＳ Ｐゴシック" charset="0"/>
                <a:cs typeface="ＭＳ Ｐゴシック" charset="0"/>
              </a:rPr>
              <a:t>’</a:t>
            </a:r>
            <a:r>
              <a:rPr lang="en-US" sz="1200" b="0" i="0" kern="1200" baseline="0" dirty="0" smtClean="0">
                <a:solidFill>
                  <a:schemeClr val="tx1"/>
                </a:solidFill>
                <a:effectLst/>
                <a:latin typeface="+mn-lt"/>
                <a:ea typeface="ＭＳ Ｐゴシック" charset="0"/>
                <a:cs typeface="ＭＳ Ｐゴシック" charset="0"/>
              </a:rPr>
              <a:t>t fit in the machine world.</a:t>
            </a:r>
            <a:endParaRPr lang="en-US" sz="1200" b="0" i="0" kern="120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mn-l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ＭＳ Ｐゴシック" charset="0"/>
                <a:cs typeface="ＭＳ Ｐゴシック" charset="0"/>
              </a:rPr>
              <a:t>CLI scripting has several limitations including lack of transaction management, no structured error management and ever changing structure and syntax of commands that makes scripts fragile and costly to maintain. These are all side-effects of the basic fact that CLIs are designed to be used by humans and not an API for programmatic access.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285426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1466" rtl="0" eaLnBrk="1" fontAlgn="auto" latinLnBrk="0" hangingPunct="1">
              <a:lnSpc>
                <a:spcPct val="100000"/>
              </a:lnSpc>
              <a:spcBef>
                <a:spcPts val="0"/>
              </a:spcBef>
              <a:spcAft>
                <a:spcPts val="0"/>
              </a:spcAft>
              <a:buClrTx/>
              <a:buSzTx/>
              <a:buFontTx/>
              <a:buNone/>
              <a:tabLst/>
              <a:defRPr/>
            </a:pPr>
            <a:r>
              <a:rPr lang="en-US" dirty="0" smtClean="0"/>
              <a:t>So what is the answer</a:t>
            </a:r>
            <a:r>
              <a:rPr lang="en-US" baseline="0" dirty="0" smtClean="0"/>
              <a:t> – A programmable interface!  Built with the machine in mind while not forgetting about the human.</a:t>
            </a:r>
            <a:endParaRPr lang="en-US" dirty="0" smtClean="0"/>
          </a:p>
          <a:p>
            <a:endParaRPr lang="en-US" dirty="0" smtClean="0"/>
          </a:p>
          <a:p>
            <a:r>
              <a:rPr lang="en-US" dirty="0" smtClean="0"/>
              <a:t>The building</a:t>
            </a:r>
            <a:r>
              <a:rPr lang="en-US" baseline="0" dirty="0" smtClean="0"/>
              <a:t> blocks of the internet.  API’s allow our </a:t>
            </a:r>
            <a:r>
              <a:rPr lang="en-US" baseline="0" dirty="0" err="1" smtClean="0"/>
              <a:t>applicatons</a:t>
            </a:r>
            <a:r>
              <a:rPr lang="en-US" baseline="0" dirty="0" smtClean="0"/>
              <a:t> to collaborate and become more than the sum of their parts.</a:t>
            </a:r>
          </a:p>
          <a:p>
            <a:endParaRPr lang="en-US" baseline="0" dirty="0" smtClean="0"/>
          </a:p>
          <a:p>
            <a:r>
              <a:rPr lang="en-US" baseline="0" dirty="0" smtClean="0"/>
              <a:t>Transport, encoding – we can borrow from other successful frameworks.</a:t>
            </a:r>
          </a:p>
          <a:p>
            <a:endParaRPr lang="en-US" baseline="0" dirty="0" smtClean="0"/>
          </a:p>
          <a:p>
            <a:r>
              <a:rPr lang="en-US" baseline="0" dirty="0" smtClean="0"/>
              <a:t>Models – now that is the cornerstone.  We need a model to represent the network device, to describe it configuration and its state.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82333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69120BF-FBC4-EF4E-BE82-A92E785FE266}" type="slidenum">
              <a:rPr lang="en-US" sz="1200">
                <a:latin typeface="Calibri" charset="0"/>
              </a:rPr>
              <a:pPr/>
              <a:t>8</a:t>
            </a:fld>
            <a:endParaRPr lang="en-US" sz="1200">
              <a:latin typeface="Calibri" charset="0"/>
            </a:endParaRPr>
          </a:p>
        </p:txBody>
      </p:sp>
    </p:spTree>
    <p:extLst>
      <p:ext uri="{BB962C8B-B14F-4D97-AF65-F5344CB8AC3E}">
        <p14:creationId xmlns:p14="http://schemas.microsoft.com/office/powerpoint/2010/main" val="50225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b="1" dirty="0" smtClean="0">
                <a:solidFill>
                  <a:srgbClr val="FFFFFF"/>
                </a:solidFill>
                <a:latin typeface="CiscoSansTT Light"/>
                <a:cs typeface="Tahoma"/>
              </a:rPr>
              <a:t>Automation System</a:t>
            </a:r>
            <a:r>
              <a:rPr lang="en-US" dirty="0" smtClean="0">
                <a:solidFill>
                  <a:srgbClr val="FFFFFF"/>
                </a:solidFill>
                <a:latin typeface="CiscoSansTT Light"/>
                <a:cs typeface="Tahoma"/>
              </a:rPr>
              <a:t> – SDN Controller, Configuration Management, Business Support (BSS) or Operations Support (OSS) System</a:t>
            </a:r>
          </a:p>
          <a:p>
            <a:pPr>
              <a:defRPr/>
            </a:pPr>
            <a:endParaRPr lang="en-US" b="1" dirty="0" smtClean="0"/>
          </a:p>
          <a:p>
            <a:pPr>
              <a:defRPr/>
            </a:pPr>
            <a:endParaRPr lang="en-US" b="1" dirty="0" smtClean="0"/>
          </a:p>
          <a:p>
            <a:pPr>
              <a:defRPr/>
            </a:pPr>
            <a:r>
              <a:rPr lang="en-US" b="1" dirty="0" smtClean="0"/>
              <a:t>Open Interfaces</a:t>
            </a:r>
          </a:p>
          <a:p>
            <a:pPr marL="171450" indent="-171450">
              <a:buFontTx/>
              <a:buChar char="-"/>
              <a:defRPr/>
            </a:pPr>
            <a:r>
              <a:rPr lang="en-US" dirty="0" smtClean="0"/>
              <a:t>Day 1:  REST and NETCONF interfaces</a:t>
            </a:r>
          </a:p>
          <a:p>
            <a:pPr marL="171450" indent="-171450">
              <a:buFontTx/>
              <a:buChar char="-"/>
              <a:defRPr/>
            </a:pPr>
            <a:r>
              <a:rPr lang="en-US" dirty="0" smtClean="0"/>
              <a:t>Future:   Python, Ruby, Object C language bindings</a:t>
            </a:r>
          </a:p>
          <a:p>
            <a:pPr marL="171450" indent="-171450">
              <a:buFontTx/>
              <a:buChar char="-"/>
              <a:defRPr/>
            </a:pPr>
            <a:endParaRPr lang="en-US" dirty="0" smtClean="0"/>
          </a:p>
          <a:p>
            <a:pPr marL="171450" indent="-171450">
              <a:buFontTx/>
              <a:buChar char="-"/>
              <a:defRPr/>
            </a:pPr>
            <a:endParaRPr lang="en-US" dirty="0" smtClean="0"/>
          </a:p>
          <a:p>
            <a:pPr>
              <a:defRPr/>
            </a:pPr>
            <a:r>
              <a:rPr lang="en-US" b="1" dirty="0" smtClean="0"/>
              <a:t>Standard APIs</a:t>
            </a:r>
          </a:p>
          <a:p>
            <a:pPr marL="171450" indent="-171450">
              <a:buFontTx/>
              <a:buChar char="-"/>
              <a:defRPr/>
            </a:pPr>
            <a:r>
              <a:rPr lang="en-US" dirty="0" smtClean="0"/>
              <a:t>Industry standard and Cisco standard APIs.   </a:t>
            </a:r>
          </a:p>
          <a:p>
            <a:pPr marL="628650" lvl="1" indent="-171450">
              <a:buFont typeface="Arial"/>
              <a:buChar char="•"/>
              <a:defRPr/>
            </a:pPr>
            <a:r>
              <a:rPr lang="en-US" dirty="0" smtClean="0"/>
              <a:t>Industry standard APIs based upon IETF (Internet Engineering Task Force) and </a:t>
            </a:r>
            <a:r>
              <a:rPr lang="en-US" dirty="0" err="1" smtClean="0"/>
              <a:t>OpenConfig</a:t>
            </a:r>
            <a:r>
              <a:rPr lang="en-US" dirty="0" smtClean="0"/>
              <a:t> data models. </a:t>
            </a:r>
            <a:r>
              <a:rPr lang="en-US" dirty="0" err="1" smtClean="0">
                <a:ea typeface="ＭＳ Ｐゴシック" charset="0"/>
                <a:cs typeface="ＭＳ Ｐゴシック" charset="0"/>
              </a:rPr>
              <a:t>OpenConfig</a:t>
            </a:r>
            <a:r>
              <a:rPr lang="en-US" dirty="0" smtClean="0">
                <a:ea typeface="ＭＳ Ｐゴシック" charset="0"/>
                <a:cs typeface="ＭＳ Ｐゴシック" charset="0"/>
              </a:rPr>
              <a:t> is an informal working group of network operators sharing the goal of moving our networks toward a more dynamic, programmable infrastructure by adopting software-defined networking principles such as declarative configuration and model-driven management and operations.  Initial focus is on development of vendor-neutral data models for configuration and management that will be supported natively on networking hardware and software platforms.</a:t>
            </a:r>
          </a:p>
          <a:p>
            <a:pPr marL="628650" lvl="1" indent="-171450">
              <a:buFont typeface="Arial"/>
              <a:buChar char="•"/>
              <a:defRPr/>
            </a:pPr>
            <a:r>
              <a:rPr lang="en-US" dirty="0" smtClean="0">
                <a:ea typeface="ＭＳ Ｐゴシック" charset="0"/>
                <a:cs typeface="ＭＳ Ｐゴシック" charset="0"/>
              </a:rPr>
              <a:t>Cisco standard APIs are standard across two or more Cisco operating systems (IOS-XE, IOS-XR, NX-OS)</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3D4E31D7-8E4F-E044-81A8-8C5F06010161}" type="slidenum">
              <a:rPr lang="en-US" sz="1200">
                <a:latin typeface="Calibri" charset="0"/>
              </a:rPr>
              <a:pPr/>
              <a:t>9</a:t>
            </a:fld>
            <a:endParaRPr lang="en-US" sz="1200">
              <a:latin typeface="Calibri" charset="0"/>
            </a:endParaRPr>
          </a:p>
        </p:txBody>
      </p:sp>
    </p:spTree>
    <p:extLst>
      <p:ext uri="{BB962C8B-B14F-4D97-AF65-F5344CB8AC3E}">
        <p14:creationId xmlns:p14="http://schemas.microsoft.com/office/powerpoint/2010/main" val="44893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ciscolive.com/Online" TargetMode="External"/><Relationship Id="rId1" Type="http://schemas.openxmlformats.org/officeDocument/2006/relationships/slideMaster" Target="../slideMasters/slideMaster1.xml"/><Relationship Id="rId2" Type="http://schemas.openxmlformats.org/officeDocument/2006/relationships/hyperlink" Target="CiscoLive.com/Online"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Graphic">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Tree>
    <p:extLst>
      <p:ext uri="{BB962C8B-B14F-4D97-AF65-F5344CB8AC3E}">
        <p14:creationId xmlns:p14="http://schemas.microsoft.com/office/powerpoint/2010/main" val="130383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5" name="Title 1"/>
          <p:cNvSpPr>
            <a:spLocks noGrp="1"/>
          </p:cNvSpPr>
          <p:nvPr>
            <p:ph type="title" hasCustomPrompt="1"/>
          </p:nvPr>
        </p:nvSpPr>
        <p:spPr>
          <a:xfrm>
            <a:off x="356616" y="384048"/>
            <a:ext cx="8513064" cy="434974"/>
          </a:xfrm>
        </p:spPr>
        <p:txBody>
          <a:bodyPr/>
          <a:lstStyle>
            <a:lvl1pPr>
              <a:defRPr baseline="0">
                <a:solidFill>
                  <a:schemeClr val="tx1"/>
                </a:solidFill>
              </a:defRPr>
            </a:lvl1pPr>
          </a:lstStyle>
          <a:p>
            <a:r>
              <a:rPr lang="en-US" dirty="0"/>
              <a:t>Slide Title</a:t>
            </a:r>
          </a:p>
        </p:txBody>
      </p:sp>
      <p:sp>
        <p:nvSpPr>
          <p:cNvPr id="6" name="Text Placeholder 5"/>
          <p:cNvSpPr>
            <a:spLocks noGrp="1"/>
          </p:cNvSpPr>
          <p:nvPr>
            <p:ph type="body" sz="quarter" idx="12"/>
          </p:nvPr>
        </p:nvSpPr>
        <p:spPr>
          <a:xfrm>
            <a:off x="356616" y="822960"/>
            <a:ext cx="8513064" cy="381000"/>
          </a:xfrm>
        </p:spPr>
        <p:txBody>
          <a:bodyPr/>
          <a:lstStyle>
            <a:lvl1pPr marL="1785" indent="0">
              <a:buNone/>
              <a:defRPr>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9419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9" name="Title 1"/>
          <p:cNvSpPr>
            <a:spLocks noGrp="1"/>
          </p:cNvSpPr>
          <p:nvPr>
            <p:ph type="title"/>
          </p:nvPr>
        </p:nvSpPr>
        <p:spPr>
          <a:xfrm>
            <a:off x="356616" y="218947"/>
            <a:ext cx="8513064" cy="765432"/>
          </a:xfrm>
        </p:spPr>
        <p:txBody>
          <a:bodyPr/>
          <a:lstStyle>
            <a:lvl1pPr>
              <a:defRPr baseline="0">
                <a:solidFill>
                  <a:schemeClr val="tx1"/>
                </a:solidFill>
              </a:defRPr>
            </a:lvl1pPr>
          </a:lstStyle>
          <a:p>
            <a:r>
              <a:rPr lang="en-US" smtClean="0"/>
              <a:t>Click to edit Master title style</a:t>
            </a:r>
            <a:endParaRPr lang="en-US" dirty="0"/>
          </a:p>
        </p:txBody>
      </p:sp>
      <p:sp>
        <p:nvSpPr>
          <p:cNvPr id="10" name="Content Placeholder 4"/>
          <p:cNvSpPr>
            <a:spLocks noGrp="1"/>
          </p:cNvSpPr>
          <p:nvPr>
            <p:ph sz="quarter" idx="11"/>
          </p:nvPr>
        </p:nvSpPr>
        <p:spPr>
          <a:xfrm>
            <a:off x="356616" y="1077912"/>
            <a:ext cx="4069080" cy="32579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5"/>
          <p:cNvSpPr>
            <a:spLocks noGrp="1"/>
          </p:cNvSpPr>
          <p:nvPr>
            <p:ph sz="quarter" idx="12"/>
          </p:nvPr>
        </p:nvSpPr>
        <p:spPr>
          <a:xfrm>
            <a:off x="4800600" y="1077913"/>
            <a:ext cx="4069080" cy="325345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2605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2"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13" name="Content Placeholder 4"/>
          <p:cNvSpPr>
            <a:spLocks noGrp="1"/>
          </p:cNvSpPr>
          <p:nvPr>
            <p:ph sz="quarter" idx="11"/>
          </p:nvPr>
        </p:nvSpPr>
        <p:spPr>
          <a:xfrm>
            <a:off x="356616" y="1241425"/>
            <a:ext cx="4069080" cy="30978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4" name="Text Placeholder 5"/>
          <p:cNvSpPr>
            <a:spLocks noGrp="1"/>
          </p:cNvSpPr>
          <p:nvPr>
            <p:ph type="body" sz="quarter" idx="12"/>
          </p:nvPr>
        </p:nvSpPr>
        <p:spPr>
          <a:xfrm>
            <a:off x="356616" y="819150"/>
            <a:ext cx="8513064" cy="381000"/>
          </a:xfrm>
        </p:spPr>
        <p:txBody>
          <a:bodyPr/>
          <a:lstStyle>
            <a:lvl1pPr marL="1785" indent="0">
              <a:buNone/>
              <a:defRPr>
                <a:solidFill>
                  <a:schemeClr val="tx1"/>
                </a:solidFill>
              </a:defRPr>
            </a:lvl1pPr>
          </a:lstStyle>
          <a:p>
            <a:pPr lvl="0"/>
            <a:r>
              <a:rPr lang="en-US" smtClean="0"/>
              <a:t>Click to edit Master text styles</a:t>
            </a:r>
          </a:p>
        </p:txBody>
      </p:sp>
      <p:sp>
        <p:nvSpPr>
          <p:cNvPr id="15" name="Content Placeholder 6"/>
          <p:cNvSpPr>
            <a:spLocks noGrp="1"/>
          </p:cNvSpPr>
          <p:nvPr>
            <p:ph sz="quarter" idx="13"/>
          </p:nvPr>
        </p:nvSpPr>
        <p:spPr>
          <a:xfrm>
            <a:off x="4800600" y="1241425"/>
            <a:ext cx="4069080" cy="310963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799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9" name="Title 1"/>
          <p:cNvSpPr>
            <a:spLocks noGrp="1"/>
          </p:cNvSpPr>
          <p:nvPr>
            <p:ph type="title"/>
          </p:nvPr>
        </p:nvSpPr>
        <p:spPr>
          <a:xfrm>
            <a:off x="356616" y="219456"/>
            <a:ext cx="8513064"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baseline="0" dirty="0">
                <a:solidFill>
                  <a:schemeClr val="tx1"/>
                </a:solidFill>
              </a:defRPr>
            </a:lvl1pPr>
          </a:lstStyle>
          <a:p>
            <a:pPr lvl="0"/>
            <a:r>
              <a:rPr lang="en-US" smtClean="0"/>
              <a:t>Click to edit Master title style</a:t>
            </a:r>
            <a:endParaRPr lang="en-US" dirty="0"/>
          </a:p>
        </p:txBody>
      </p:sp>
      <p:sp>
        <p:nvSpPr>
          <p:cNvPr id="10" name="Content Placeholder 2"/>
          <p:cNvSpPr>
            <a:spLocks noGrp="1"/>
          </p:cNvSpPr>
          <p:nvPr>
            <p:ph idx="1"/>
          </p:nvPr>
        </p:nvSpPr>
        <p:spPr>
          <a:xfrm>
            <a:off x="356616" y="1100308"/>
            <a:ext cx="2743200" cy="3262760"/>
          </a:xfrm>
        </p:spPr>
        <p:txBody>
          <a:bodyPr lIns="91440" tIns="45720" rIns="91440" bIns="45720"/>
          <a:lstStyle>
            <a:lvl1pPr>
              <a:spcBef>
                <a:spcPts val="1200"/>
              </a:spcBef>
              <a:buClrTx/>
              <a:defRPr sz="1600">
                <a:solidFill>
                  <a:schemeClr val="tx1"/>
                </a:solidFill>
              </a:defRPr>
            </a:lvl1pPr>
            <a:lvl2pPr>
              <a:spcBef>
                <a:spcPts val="400"/>
              </a:spcBef>
              <a:defRPr sz="1400">
                <a:solidFill>
                  <a:schemeClr val="tx1"/>
                </a:solidFill>
              </a:defRPr>
            </a:lvl2pPr>
            <a:lvl3pPr>
              <a:spcBef>
                <a:spcPts val="200"/>
              </a:spcBef>
              <a:defRPr sz="1200">
                <a:solidFill>
                  <a:schemeClr val="tx1"/>
                </a:solidFill>
              </a:defRPr>
            </a:lvl3pPr>
            <a:lvl4pPr>
              <a:spcBef>
                <a:spcPts val="200"/>
              </a:spcBef>
              <a:defRPr sz="1050">
                <a:solidFill>
                  <a:schemeClr val="tx1"/>
                </a:solidFill>
              </a:defRPr>
            </a:lvl4pPr>
            <a:lvl5pPr>
              <a:spcBef>
                <a:spcPts val="675"/>
              </a:spcBef>
              <a:defRPr>
                <a:solidFill>
                  <a:schemeClr val="tx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ext Placeholder 5"/>
          <p:cNvSpPr>
            <a:spLocks noGrp="1"/>
          </p:cNvSpPr>
          <p:nvPr>
            <p:ph type="body" sz="quarter" idx="10"/>
          </p:nvPr>
        </p:nvSpPr>
        <p:spPr>
          <a:xfrm>
            <a:off x="6126480" y="1100307"/>
            <a:ext cx="2743200" cy="3264861"/>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 Placeholder 7"/>
          <p:cNvSpPr>
            <a:spLocks noGrp="1"/>
          </p:cNvSpPr>
          <p:nvPr>
            <p:ph type="body" sz="quarter" idx="11"/>
          </p:nvPr>
        </p:nvSpPr>
        <p:spPr>
          <a:xfrm>
            <a:off x="3241548" y="1100307"/>
            <a:ext cx="2743200" cy="3264408"/>
          </a:xfrm>
        </p:spPr>
        <p:txBody>
          <a:bodyPr lIns="91440" tIns="45720" rIns="91440" bIns="45720"/>
          <a:lstStyle>
            <a:lvl1pPr>
              <a:defRPr sz="1600">
                <a:solidFill>
                  <a:schemeClr val="tx1"/>
                </a:solidFill>
              </a:defRPr>
            </a:lvl1pPr>
            <a:lvl2pPr>
              <a:defRPr sz="1400">
                <a:solidFill>
                  <a:schemeClr val="tx1"/>
                </a:solidFill>
              </a:defRPr>
            </a:lvl2pPr>
            <a:lvl3pPr>
              <a:defRPr sz="1200">
                <a:solidFill>
                  <a:schemeClr val="tx1"/>
                </a:solidFill>
              </a:defRPr>
            </a:lvl3pPr>
            <a:lvl4pPr>
              <a:defRPr sz="1050">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98581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itle 1"/>
          <p:cNvSpPr>
            <a:spLocks noGrp="1"/>
          </p:cNvSpPr>
          <p:nvPr>
            <p:ph type="title" hasCustomPrompt="1"/>
          </p:nvPr>
        </p:nvSpPr>
        <p:spPr>
          <a:xfrm>
            <a:off x="356616" y="155576"/>
            <a:ext cx="8513064" cy="434974"/>
          </a:xfrm>
        </p:spPr>
        <p:txBody>
          <a:bodyPr/>
          <a:lstStyle>
            <a:lvl1pPr marL="6251" indent="-6251" algn="l" defTabSz="457200" rtl="0" eaLnBrk="0" fontAlgn="base" hangingPunct="0">
              <a:lnSpc>
                <a:spcPct val="90000"/>
              </a:lnSpc>
              <a:spcBef>
                <a:spcPct val="0"/>
              </a:spcBef>
              <a:spcAft>
                <a:spcPct val="0"/>
              </a:spcAft>
              <a:defRPr lang="en-US" sz="2800"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366475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2" name="Title 1"/>
          <p:cNvSpPr>
            <a:spLocks noGrp="1"/>
          </p:cNvSpPr>
          <p:nvPr>
            <p:ph type="title" hasCustomPrompt="1"/>
          </p:nvPr>
        </p:nvSpPr>
        <p:spPr>
          <a:xfrm>
            <a:off x="356616" y="155576"/>
            <a:ext cx="8513064" cy="434974"/>
          </a:xfrm>
        </p:spPr>
        <p:txBody>
          <a:bodyPr/>
          <a:lstStyle>
            <a:lvl1pPr>
              <a:defRPr baseline="0">
                <a:solidFill>
                  <a:schemeClr val="tx1"/>
                </a:solidFill>
              </a:defRPr>
            </a:lvl1pPr>
          </a:lstStyle>
          <a:p>
            <a:r>
              <a:rPr lang="en-US" dirty="0"/>
              <a:t>Slide Title</a:t>
            </a:r>
          </a:p>
        </p:txBody>
      </p:sp>
      <p:sp>
        <p:nvSpPr>
          <p:cNvPr id="13" name="Text Placeholder 5"/>
          <p:cNvSpPr>
            <a:spLocks noGrp="1"/>
          </p:cNvSpPr>
          <p:nvPr>
            <p:ph type="body" sz="quarter" idx="12"/>
          </p:nvPr>
        </p:nvSpPr>
        <p:spPr>
          <a:xfrm>
            <a:off x="356616" y="590550"/>
            <a:ext cx="8513064" cy="381000"/>
          </a:xfrm>
        </p:spPr>
        <p:txBody>
          <a:bodyPr/>
          <a:lstStyle>
            <a:lvl1pPr marL="1785" indent="0">
              <a:buNone/>
              <a:defRPr>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94004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ext Placeholder 3"/>
          <p:cNvSpPr>
            <a:spLocks noGrp="1"/>
          </p:cNvSpPr>
          <p:nvPr>
            <p:ph type="body" sz="quarter" idx="14" hasCustomPrompt="1"/>
          </p:nvPr>
        </p:nvSpPr>
        <p:spPr>
          <a:xfrm>
            <a:off x="548640" y="3562350"/>
            <a:ext cx="5551460" cy="609600"/>
          </a:xfrm>
        </p:spPr>
        <p:txBody>
          <a:bodyPr/>
          <a:lstStyle>
            <a:lvl1pPr marL="1785" indent="0" algn="l">
              <a:spcBef>
                <a:spcPts val="0"/>
              </a:spcBef>
              <a:buNone/>
              <a:defRPr lang="en-US" sz="1400" kern="1200" dirty="0" smtClean="0">
                <a:solidFill>
                  <a:schemeClr val="tx1"/>
                </a:solidFill>
                <a:latin typeface="Arial" charset="0"/>
                <a:ea typeface="ＭＳ Ｐゴシック" charset="0"/>
                <a:cs typeface="ＭＳ Ｐゴシック" charset="0"/>
              </a:defRPr>
            </a:lvl1pPr>
          </a:lstStyle>
          <a:p>
            <a:pPr lvl="0"/>
            <a:r>
              <a:rPr lang="en-US" dirty="0"/>
              <a:t>Click to edit Source Name</a:t>
            </a:r>
          </a:p>
          <a:p>
            <a:pPr lvl="0"/>
            <a:r>
              <a:rPr lang="en-US" dirty="0"/>
              <a:t>Company Name</a:t>
            </a:r>
          </a:p>
        </p:txBody>
      </p:sp>
      <p:sp>
        <p:nvSpPr>
          <p:cNvPr id="9" name="Text Placeholder 4"/>
          <p:cNvSpPr>
            <a:spLocks noGrp="1"/>
          </p:cNvSpPr>
          <p:nvPr>
            <p:ph type="body" sz="quarter" idx="13" hasCustomPrompt="1"/>
          </p:nvPr>
        </p:nvSpPr>
        <p:spPr>
          <a:xfrm>
            <a:off x="356616" y="1600200"/>
            <a:ext cx="7795985" cy="1733550"/>
          </a:xfrm>
        </p:spPr>
        <p:txBody>
          <a:bodyPr/>
          <a:lstStyle>
            <a:lvl1pPr marL="173038" indent="-173038">
              <a:lnSpc>
                <a:spcPts val="3680"/>
              </a:lnSpc>
              <a:spcBef>
                <a:spcPts val="0"/>
              </a:spcBef>
              <a:buClr>
                <a:schemeClr val="accent1"/>
              </a:buClr>
              <a:buSzPct val="105000"/>
              <a:buFont typeface="Arial" panose="020B0604020202020204" pitchFamily="34" charset="0"/>
              <a:buNone/>
              <a:tabLst>
                <a:tab pos="173038" algn="l"/>
              </a:tabLst>
              <a:defRPr lang="en-US" sz="3200" b="0" i="1" kern="1200" dirty="0" smtClean="0">
                <a:solidFill>
                  <a:schemeClr val="accent1"/>
                </a:solidFill>
                <a:latin typeface="+mj-lt"/>
                <a:ea typeface="+mj-ea"/>
                <a:cs typeface="+mj-cs"/>
                <a:sym typeface="Arial" pitchFamily="34" charset="0"/>
              </a:defRPr>
            </a:lvl1pPr>
          </a:lstStyle>
          <a:p>
            <a:pPr lvl="0"/>
            <a:r>
              <a:rPr lang="en-US" dirty="0"/>
              <a:t>“	Quote goes here.”</a:t>
            </a:r>
          </a:p>
        </p:txBody>
      </p:sp>
    </p:spTree>
    <p:extLst>
      <p:ext uri="{BB962C8B-B14F-4D97-AF65-F5344CB8AC3E}">
        <p14:creationId xmlns:p14="http://schemas.microsoft.com/office/powerpoint/2010/main" val="25565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Vide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25881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Video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6497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9085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
        <p:nvSpPr>
          <p:cNvPr id="2" name="Rectangle 2"/>
          <p:cNvSpPr>
            <a:spLocks noGrp="1" noChangeArrowheads="1"/>
          </p:cNvSpPr>
          <p:nvPr>
            <p:ph type="title" hasCustomPrompt="1"/>
          </p:nvPr>
        </p:nvSpPr>
        <p:spPr bwMode="white">
          <a:xfrm>
            <a:off x="336624" y="1489433"/>
            <a:ext cx="8416893" cy="1249508"/>
          </a:xfrm>
          <a:prstGeom prst="rect">
            <a:avLst/>
          </a:prstGeom>
          <a:noFill/>
          <a:ln w="12700">
            <a:noFill/>
            <a:miter lim="800000"/>
            <a:headEnd/>
            <a:tailEnd/>
          </a:ln>
          <a:effectLst/>
        </p:spPr>
        <p:txBody>
          <a:bodyPr lIns="91440" tIns="45720" rIns="91440" bIns="45720" anchor="b"/>
          <a:lstStyle>
            <a:lvl1pPr algn="l">
              <a:defRPr lang="en-US" sz="4000" i="0" kern="1200" dirty="0">
                <a:solidFill>
                  <a:schemeClr val="bg1"/>
                </a:solidFill>
                <a:latin typeface="+mn-lt"/>
                <a:ea typeface="+mn-ea"/>
                <a:cs typeface="+mn-cs"/>
                <a:sym typeface="Arial" pitchFamily="-107" charset="0"/>
              </a:defRPr>
            </a:lvl1pPr>
          </a:lstStyle>
          <a:p>
            <a:pPr lvl="0"/>
            <a:r>
              <a:rPr lang="en-US" dirty="0">
                <a:sym typeface="Arial" pitchFamily="-107" charset="0"/>
              </a:rPr>
              <a:t>Presentation Title</a:t>
            </a:r>
          </a:p>
        </p:txBody>
      </p:sp>
      <p:sp>
        <p:nvSpPr>
          <p:cNvPr id="9" name="Text Placeholder 8"/>
          <p:cNvSpPr>
            <a:spLocks noGrp="1"/>
          </p:cNvSpPr>
          <p:nvPr>
            <p:ph type="body" sz="quarter" idx="10" hasCustomPrompt="1"/>
          </p:nvPr>
        </p:nvSpPr>
        <p:spPr>
          <a:xfrm>
            <a:off x="352483" y="3376465"/>
            <a:ext cx="8416892" cy="336551"/>
          </a:xfrm>
        </p:spPr>
        <p:txBody>
          <a:bodyPr lIns="91440" tIns="45720" rIns="91440" bIns="45720" anchor="b"/>
          <a:lstStyle>
            <a:lvl1pPr marL="1785" indent="0" algn="l">
              <a:buNone/>
              <a:defRPr lang="en-US" sz="1600" kern="1200" dirty="0" smtClean="0">
                <a:solidFill>
                  <a:schemeClr val="bg1"/>
                </a:solidFill>
                <a:latin typeface="+mn-lt"/>
                <a:ea typeface="+mn-ea"/>
                <a:cs typeface="+mn-cs"/>
                <a:sym typeface="Arial" pitchFamily="34" charset="0"/>
              </a:defRPr>
            </a:lvl1pPr>
            <a:lvl2pPr marL="192881" indent="0">
              <a:buNone/>
              <a:defRPr/>
            </a:lvl2pPr>
            <a:lvl3pPr marL="386655" indent="0">
              <a:buNone/>
              <a:defRPr/>
            </a:lvl3pPr>
            <a:lvl4pPr marL="546497" indent="0">
              <a:buNone/>
              <a:defRPr/>
            </a:lvl4pPr>
            <a:lvl5pPr marL="706338" indent="0">
              <a:buNone/>
              <a:defRPr/>
            </a:lvl5pPr>
          </a:lstStyle>
          <a:p>
            <a:pPr lvl="0"/>
            <a:r>
              <a:rPr lang="en-US" dirty="0"/>
              <a:t>Presenter Name and Title</a:t>
            </a:r>
          </a:p>
        </p:txBody>
      </p:sp>
      <p:sp>
        <p:nvSpPr>
          <p:cNvPr id="4" name="Text Placeholder 3"/>
          <p:cNvSpPr>
            <a:spLocks noGrp="1"/>
          </p:cNvSpPr>
          <p:nvPr>
            <p:ph type="body" sz="quarter" idx="13" hasCustomPrompt="1"/>
          </p:nvPr>
        </p:nvSpPr>
        <p:spPr>
          <a:xfrm>
            <a:off x="352482" y="3722263"/>
            <a:ext cx="5221886" cy="250298"/>
          </a:xfrm>
        </p:spPr>
        <p:txBody>
          <a:bodyPr/>
          <a:lstStyle>
            <a:lvl1pPr marL="1785" indent="0">
              <a:buNone/>
              <a:defRPr sz="1200">
                <a:solidFill>
                  <a:schemeClr val="bg1"/>
                </a:solidFill>
              </a:defRPr>
            </a:lvl1pPr>
          </a:lstStyle>
          <a:p>
            <a:pPr lvl="0"/>
            <a:r>
              <a:rPr lang="en-US" dirty="0"/>
              <a:t>Session ID</a:t>
            </a:r>
          </a:p>
        </p:txBody>
      </p:sp>
    </p:spTree>
    <p:extLst>
      <p:ext uri="{BB962C8B-B14F-4D97-AF65-F5344CB8AC3E}">
        <p14:creationId xmlns:p14="http://schemas.microsoft.com/office/powerpoint/2010/main" val="12873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Demo (Alternati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Demo</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409518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8318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3952921"/>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smtClean="0"/>
              <a:t>Drag picture to placeholder or click icon to add</a:t>
            </a:r>
            <a:endParaRPr lang="en-US" noProof="0" dirty="0"/>
          </a:p>
        </p:txBody>
      </p:sp>
      <p:sp>
        <p:nvSpPr>
          <p:cNvPr id="5"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7741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defTabSz="457200">
              <a:defRPr/>
            </a:pPr>
            <a:endParaRPr lang="en-US" sz="1800" dirty="0">
              <a:solidFill>
                <a:srgbClr val="FFFFFF"/>
              </a:solidFill>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Drag picture to placeholder or click icon to add</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172488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337244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smtClean="0"/>
              <a:t>Click icon to add media</a:t>
            </a:r>
            <a:endParaRPr lang="en-US" noProof="0" dirty="0"/>
          </a:p>
        </p:txBody>
      </p:sp>
      <p:sp>
        <p:nvSpPr>
          <p:cNvPr id="4"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6"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322423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Layout">
    <p:spTree>
      <p:nvGrpSpPr>
        <p:cNvPr id="1" name=""/>
        <p:cNvGrpSpPr/>
        <p:nvPr/>
      </p:nvGrpSpPr>
      <p:grpSpPr>
        <a:xfrm>
          <a:off x="0" y="0"/>
          <a:ext cx="0" cy="0"/>
          <a:chOff x="0" y="0"/>
          <a:chExt cx="0" cy="0"/>
        </a:xfrm>
      </p:grpSpPr>
      <p:sp>
        <p:nvSpPr>
          <p:cNvPr id="12" name="Rectangle 11"/>
          <p:cNvSpPr/>
          <p:nvPr userDrawn="1"/>
        </p:nvSpPr>
        <p:spPr>
          <a:xfrm>
            <a:off x="356616" y="504248"/>
            <a:ext cx="684257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marL="6251" indent="-6251" defTabSz="457200" eaLnBrk="0" fontAlgn="base" hangingPunct="0">
              <a:lnSpc>
                <a:spcPct val="90000"/>
              </a:lnSpc>
              <a:spcBef>
                <a:spcPct val="0"/>
              </a:spcBef>
              <a:spcAft>
                <a:spcPct val="0"/>
              </a:spcAft>
            </a:pPr>
            <a:r>
              <a:rPr lang="en-US" sz="2800" dirty="0">
                <a:solidFill>
                  <a:srgbClr val="676767"/>
                </a:solidFill>
                <a:ea typeface="+mj-ea"/>
                <a:cs typeface="+mj-cs"/>
                <a:sym typeface="Arial" pitchFamily="34" charset="0"/>
              </a:rPr>
              <a:t>Complete Your Online Session Evaluation</a:t>
            </a:r>
          </a:p>
        </p:txBody>
      </p:sp>
      <p:sp>
        <p:nvSpPr>
          <p:cNvPr id="3" name="TextBox 2"/>
          <p:cNvSpPr txBox="1"/>
          <p:nvPr userDrawn="1"/>
        </p:nvSpPr>
        <p:spPr>
          <a:xfrm>
            <a:off x="4778828" y="3790950"/>
            <a:ext cx="4191000" cy="677621"/>
          </a:xfrm>
          <a:prstGeom prst="rect">
            <a:avLst/>
          </a:prstGeom>
          <a:noFill/>
        </p:spPr>
        <p:txBody>
          <a:bodyPr wrap="square" rtlCol="0">
            <a:spAutoFit/>
          </a:bodyPr>
          <a:lstStyle/>
          <a:p>
            <a:pPr defTabSz="914400">
              <a:lnSpc>
                <a:spcPct val="90000"/>
              </a:lnSpc>
              <a:spcBef>
                <a:spcPts val="600"/>
              </a:spcBef>
              <a:defRPr/>
            </a:pPr>
            <a:r>
              <a:rPr lang="en-US" sz="1400" dirty="0">
                <a:solidFill>
                  <a:srgbClr val="676767"/>
                </a:solidFill>
              </a:rPr>
              <a:t>Don’t forget: Cisco Live sessions will be available for viewing on-demand after the event at </a:t>
            </a:r>
            <a:r>
              <a:rPr lang="en-US" sz="1400" u="sng" dirty="0">
                <a:solidFill>
                  <a:srgbClr val="1F92D3"/>
                </a:solidFill>
                <a:hlinkClick r:id="rId2" action="ppaction://hlinkfile"/>
              </a:rPr>
              <a:t>CiscoLive.com/Online</a:t>
            </a:r>
            <a:endParaRPr lang="en-US" sz="1600" dirty="0">
              <a:solidFill>
                <a:srgbClr val="1F92D3"/>
              </a:solidFill>
              <a:ea typeface="ＭＳ Ｐゴシック" charset="0"/>
            </a:endParaRPr>
          </a:p>
        </p:txBody>
      </p:sp>
      <p:sp>
        <p:nvSpPr>
          <p:cNvPr id="7" name="Content Placeholder 2"/>
          <p:cNvSpPr txBox="1">
            <a:spLocks/>
          </p:cNvSpPr>
          <p:nvPr userDrawn="1"/>
        </p:nvSpPr>
        <p:spPr>
          <a:xfrm>
            <a:off x="353787" y="1077913"/>
            <a:ext cx="4446813" cy="3170099"/>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Please complete your Online Session Evaluations after each session</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Complete 4 Session Evaluations &amp; the Overall Conference Evaluation</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(available from Thursday) to receive your</a:t>
            </a:r>
            <a:r>
              <a:rPr lang="en-GB" sz="2000" kern="1200" baseline="0" dirty="0">
                <a:solidFill>
                  <a:srgbClr val="676767"/>
                </a:solidFill>
                <a:latin typeface="+mn-lt"/>
                <a:ea typeface="+mn-ea"/>
                <a:cs typeface="+mn-cs"/>
                <a:sym typeface="Arial" pitchFamily="34" charset="0"/>
              </a:rPr>
              <a:t> </a:t>
            </a:r>
            <a:r>
              <a:rPr lang="en-GB" sz="2000" kern="1200" dirty="0">
                <a:solidFill>
                  <a:srgbClr val="676767"/>
                </a:solidFill>
                <a:latin typeface="+mn-lt"/>
                <a:ea typeface="+mn-ea"/>
                <a:cs typeface="+mn-cs"/>
                <a:sym typeface="Arial" pitchFamily="34" charset="0"/>
              </a:rPr>
              <a:t>Cisco Live T-shirt</a:t>
            </a:r>
          </a:p>
          <a:p>
            <a:pPr marL="187523" indent="-185738" algn="l" defTabSz="457200" rtl="0" eaLnBrk="0" fontAlgn="base" latinLnBrk="0" hangingPunct="0">
              <a:lnSpc>
                <a:spcPct val="90000"/>
              </a:lnSpc>
              <a:spcBef>
                <a:spcPts val="1200"/>
              </a:spcBef>
              <a:spcAft>
                <a:spcPct val="0"/>
              </a:spcAft>
              <a:buClr>
                <a:srgbClr val="676767"/>
              </a:buClr>
              <a:buSzPct val="80000"/>
              <a:buFont typeface="Arial" panose="020B0604020202020204" pitchFamily="34" charset="0"/>
              <a:buChar char="•"/>
            </a:pPr>
            <a:r>
              <a:rPr lang="en-GB" sz="2000" kern="1200" dirty="0">
                <a:solidFill>
                  <a:srgbClr val="676767"/>
                </a:solidFill>
                <a:latin typeface="+mn-lt"/>
                <a:ea typeface="+mn-ea"/>
                <a:cs typeface="+mn-cs"/>
                <a:sym typeface="Arial" pitchFamily="34" charset="0"/>
              </a:rPr>
              <a:t>All surveys can be completed via the Cisco Live Mobile App or the Communication Stations</a:t>
            </a:r>
            <a:endParaRPr lang="en-US" sz="2000" kern="1200" dirty="0">
              <a:solidFill>
                <a:srgbClr val="676767"/>
              </a:solidFill>
              <a:latin typeface="+mn-lt"/>
              <a:ea typeface="+mn-ea"/>
              <a:cs typeface="+mn-cs"/>
              <a:sym typeface="Arial" pitchFamily="34" charset="0"/>
            </a:endParaRP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3595" y="1128177"/>
            <a:ext cx="3875778" cy="2583852"/>
          </a:xfrm>
          <a:prstGeom prst="rect">
            <a:avLst/>
          </a:prstGeom>
        </p:spPr>
      </p:pic>
      <p:sp>
        <p:nvSpPr>
          <p:cNvPr id="2" name="Rectangle 1">
            <a:hlinkClick r:id="rId4"/>
          </p:cNvPr>
          <p:cNvSpPr/>
          <p:nvPr userDrawn="1"/>
        </p:nvSpPr>
        <p:spPr bwMode="auto">
          <a:xfrm>
            <a:off x="4738254" y="4226128"/>
            <a:ext cx="1898073" cy="220559"/>
          </a:xfrm>
          <a:prstGeom prst="rect">
            <a:avLst/>
          </a:prstGeom>
          <a:noFill/>
          <a:ln w="12700" cap="flat">
            <a:noFill/>
            <a:miter lim="800000"/>
            <a:headEnd type="none" w="med" len="med"/>
            <a:tailEnd type="none" w="med" len="med"/>
          </a:ln>
        </p:spPr>
        <p:txBody>
          <a:bodyPr lIns="91440" tIns="45720" rIns="91440" bIns="45720" rtlCol="0" anchor="ctr"/>
          <a:lstStyle/>
          <a:p>
            <a:pPr algn="ctr" defTabSz="514350"/>
            <a:endParaRPr lang="en-US" sz="1400" dirty="0">
              <a:solidFill>
                <a:schemeClr val="bg1"/>
              </a:solidFill>
              <a:ea typeface="Arial" pitchFamily="-107" charset="0"/>
              <a:cs typeface="Arial" pitchFamily="-107" charset="0"/>
              <a:sym typeface="Arial" pitchFamily="-107" charset="0"/>
            </a:endParaRPr>
          </a:p>
        </p:txBody>
      </p:sp>
    </p:spTree>
    <p:extLst>
      <p:ext uri="{BB962C8B-B14F-4D97-AF65-F5344CB8AC3E}">
        <p14:creationId xmlns:p14="http://schemas.microsoft.com/office/powerpoint/2010/main" val="3361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 &amp; 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baseline="0" dirty="0">
                <a:solidFill>
                  <a:schemeClr val="bg1"/>
                </a:solidFill>
                <a:latin typeface="+mj-lt"/>
                <a:ea typeface="+mj-ea"/>
                <a:cs typeface="+mj-cs"/>
                <a:sym typeface="Arial" pitchFamily="34" charset="0"/>
              </a:defRPr>
            </a:lvl1pPr>
          </a:lstStyle>
          <a:p>
            <a:r>
              <a:rPr lang="en-US" dirty="0"/>
              <a:t>Q &amp; A </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2"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8213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3" name="TextBox 2"/>
          <p:cNvSpPr txBox="1"/>
          <p:nvPr userDrawn="1"/>
        </p:nvSpPr>
        <p:spPr>
          <a:xfrm>
            <a:off x="173578" y="3564404"/>
            <a:ext cx="8394192" cy="53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6251" indent="-6251" defTabSz="914400" eaLnBrk="0" latinLnBrk="0" hangingPunct="0">
              <a:lnSpc>
                <a:spcPct val="90000"/>
              </a:lnSpc>
              <a:defRPr lang="en-US" sz="4000" b="0" i="0" dirty="0" smtClean="0">
                <a:solidFill>
                  <a:schemeClr val="bg1"/>
                </a:solidFill>
                <a:latin typeface="+mj-lt"/>
                <a:ea typeface="+mj-ea"/>
                <a:cs typeface="+mj-cs"/>
                <a:sym typeface="Arial" pitchFamily="34" charset="0"/>
              </a:defRPr>
            </a:lvl1pPr>
            <a:lvl2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eaLnBrk="1" hangingPunct="1">
              <a:lnSpc>
                <a:spcPct val="90000"/>
              </a:lnSpc>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fontAlgn="base">
              <a:spcBef>
                <a:spcPct val="0"/>
              </a:spcBef>
              <a:spcAft>
                <a:spcPct val="0"/>
              </a:spcAft>
            </a:pPr>
            <a:r>
              <a:rPr sz="2400" dirty="0">
                <a:solidFill>
                  <a:srgbClr val="FFFFFF"/>
                </a:solidFill>
              </a:rPr>
              <a:t>Thank You</a:t>
            </a:r>
          </a:p>
        </p:txBody>
      </p:sp>
      <p:sp>
        <p:nvSpPr>
          <p:cNvPr id="6"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8"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6050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855130861"/>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57033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2"/>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83186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1575665858"/>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0"/>
            <a:ext cx="8229600" cy="571500"/>
          </a:xfrm>
        </p:spPr>
        <p:txBody>
          <a:bodyPr/>
          <a:lstStyle/>
          <a:p>
            <a:r>
              <a:rPr lang="en-US" smtClean="0"/>
              <a:t>Click to edit Master title style</a:t>
            </a:r>
            <a:endParaRPr lang="en-US" dirty="0"/>
          </a:p>
        </p:txBody>
      </p:sp>
      <p:sp>
        <p:nvSpPr>
          <p:cNvPr id="12" name="Picture Placeholder 11"/>
          <p:cNvSpPr>
            <a:spLocks noGrp="1"/>
          </p:cNvSpPr>
          <p:nvPr>
            <p:ph type="pic" sz="quarter" idx="10"/>
          </p:nvPr>
        </p:nvSpPr>
        <p:spPr>
          <a:xfrm>
            <a:off x="4419601" y="1066800"/>
            <a:ext cx="4114800" cy="3219450"/>
          </a:xfrm>
          <a:prstGeom prst="rect">
            <a:avLst/>
          </a:prstGeom>
        </p:spPr>
        <p:txBody>
          <a:bodyPr/>
          <a:lstStyle/>
          <a:p>
            <a:r>
              <a:rPr lang="en-US" smtClean="0"/>
              <a:t>Drag picture to placeholder or click icon to add</a:t>
            </a:r>
            <a:endParaRPr lang="en-US" dirty="0"/>
          </a:p>
        </p:txBody>
      </p:sp>
      <p:sp>
        <p:nvSpPr>
          <p:cNvPr id="17" name="Text Placeholder 16"/>
          <p:cNvSpPr>
            <a:spLocks noGrp="1"/>
          </p:cNvSpPr>
          <p:nvPr>
            <p:ph type="body" sz="quarter" idx="11"/>
          </p:nvPr>
        </p:nvSpPr>
        <p:spPr>
          <a:xfrm>
            <a:off x="304800" y="1066800"/>
            <a:ext cx="4114800" cy="3219450"/>
          </a:xfrm>
          <a:prstGeom prst="rect">
            <a:avLst/>
          </a:prstGeom>
        </p:spPr>
        <p:txBody>
          <a:bodyPr>
            <a:normAutofit/>
          </a:bodyPr>
          <a:lstStyle>
            <a:lvl1pPr>
              <a:defRPr sz="1300"/>
            </a:lvl1pPr>
            <a:lvl2pPr>
              <a:defRPr sz="13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367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2"/>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628520" indent="-171415">
              <a:buClr>
                <a:schemeClr val="tx2"/>
              </a:buClr>
              <a:buSzPct val="80000"/>
              <a:buFont typeface="Arial"/>
              <a:buChar char="•"/>
              <a:defRPr sz="1600" b="0" i="0">
                <a:solidFill>
                  <a:schemeClr val="tx2"/>
                </a:solidFill>
                <a:latin typeface="+mn-lt"/>
                <a:cs typeface="CiscoSans ExtraLight"/>
              </a:defRPr>
            </a:lvl3pPr>
            <a:lvl4pPr marL="799934" indent="-171415">
              <a:buClr>
                <a:schemeClr val="tx2"/>
              </a:buClr>
              <a:buSzPct val="80000"/>
              <a:buFont typeface="Arial"/>
              <a:buChar char="•"/>
              <a:defRPr sz="1400" b="0" i="0">
                <a:solidFill>
                  <a:schemeClr val="tx2"/>
                </a:solidFill>
                <a:latin typeface="+mn-lt"/>
                <a:cs typeface="CiscoSans ExtraLight"/>
              </a:defRPr>
            </a:lvl4pPr>
            <a:lvl5pPr marL="971347" indent="-171415">
              <a:buClr>
                <a:schemeClr val="tx2"/>
              </a:buClr>
              <a:buSzPct val="80000"/>
              <a:buFont typeface="Arial"/>
              <a:buChar char="•"/>
              <a:defRPr sz="1200" b="0" i="0">
                <a:solidFill>
                  <a:schemeClr val="tx2"/>
                </a:solidFill>
                <a:latin typeface="+mn-lt"/>
                <a:cs typeface="CiscoSans Extra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smtClean="0"/>
              <a:t>Click to edit Master title style</a:t>
            </a:r>
            <a:endParaRPr lang="en-GB" dirty="0"/>
          </a:p>
        </p:txBody>
      </p:sp>
    </p:spTree>
    <p:extLst>
      <p:ext uri="{BB962C8B-B14F-4D97-AF65-F5344CB8AC3E}">
        <p14:creationId xmlns:p14="http://schemas.microsoft.com/office/powerpoint/2010/main" val="76483934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gue (Alternativ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8" name="Title 7"/>
          <p:cNvSpPr>
            <a:spLocks noGrp="1"/>
          </p:cNvSpPr>
          <p:nvPr>
            <p:ph type="title" hasCustomPrompt="1"/>
          </p:nvPr>
        </p:nvSpPr>
        <p:spPr bwMode="white">
          <a:xfrm>
            <a:off x="359051" y="2105260"/>
            <a:ext cx="8394466" cy="1142052"/>
          </a:xfrm>
        </p:spPr>
        <p:txBody>
          <a:bodyPr anchor="t"/>
          <a:lstStyle>
            <a:lvl1pPr marL="6251" indent="-6251" algn="l" defTabSz="914400" rtl="0" eaLnBrk="0" fontAlgn="base" latinLnBrk="0" hangingPunct="0">
              <a:lnSpc>
                <a:spcPct val="90000"/>
              </a:lnSpc>
              <a:spcBef>
                <a:spcPct val="0"/>
              </a:spcBef>
              <a:spcAft>
                <a:spcPct val="0"/>
              </a:spcAft>
              <a:defRPr lang="en-US" sz="4000" b="0" i="0" kern="1200" dirty="0">
                <a:solidFill>
                  <a:schemeClr val="bg1"/>
                </a:solidFill>
                <a:latin typeface="+mj-lt"/>
                <a:ea typeface="+mj-ea"/>
                <a:cs typeface="+mj-cs"/>
                <a:sym typeface="Arial" pitchFamily="34" charset="0"/>
              </a:defRPr>
            </a:lvl1pPr>
          </a:lstStyle>
          <a:p>
            <a:r>
              <a:rPr lang="en-US" dirty="0"/>
              <a:t>Segue/Chapter Slide</a:t>
            </a:r>
          </a:p>
        </p:txBody>
      </p:sp>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1"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11478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smtClean="0"/>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300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Alternativ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02"/>
            <a:ext cx="9144000" cy="5142895"/>
          </a:xfrm>
          <a:prstGeom prst="rect">
            <a:avLst/>
          </a:prstGeom>
        </p:spPr>
      </p:pic>
      <p:sp>
        <p:nvSpPr>
          <p:cNvPr id="13"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303276" y="1347788"/>
            <a:ext cx="8277344" cy="2855608"/>
          </a:xfrm>
          <a:prstGeom prst="rect">
            <a:avLst/>
          </a:prstGeom>
        </p:spPr>
        <p:txBody>
          <a:bodyPr lIns="91420" tIns="45710" rIns="91420" bIns="45710">
            <a:noAutofit/>
          </a:bodyPr>
          <a:lstStyle>
            <a:lvl1pPr marL="280928" indent="-223792">
              <a:lnSpc>
                <a:spcPct val="95000"/>
              </a:lnSpc>
              <a:spcBef>
                <a:spcPts val="1110"/>
              </a:spcBef>
              <a:buClrTx/>
              <a:buSzPct val="80000"/>
              <a:buFont typeface="Arial"/>
              <a:buChar char="•"/>
              <a:defRPr sz="2000" b="0" i="0">
                <a:solidFill>
                  <a:schemeClr val="bg1"/>
                </a:solidFill>
                <a:latin typeface="+mn-lt"/>
                <a:cs typeface="CiscoSans ExtraLight"/>
              </a:defRPr>
            </a:lvl1pPr>
            <a:lvl2pPr marL="507895" indent="-215855">
              <a:lnSpc>
                <a:spcPct val="95000"/>
              </a:lnSpc>
              <a:spcBef>
                <a:spcPts val="450"/>
              </a:spcBef>
              <a:buClrTx/>
              <a:buSzPct val="80000"/>
              <a:buFont typeface="Arial"/>
              <a:buChar char="•"/>
              <a:defRPr sz="1800" b="0" i="0">
                <a:solidFill>
                  <a:schemeClr val="bg1"/>
                </a:solidFill>
                <a:latin typeface="+mn-lt"/>
                <a:cs typeface="CiscoSans ExtraLight"/>
              </a:defRPr>
            </a:lvl2pPr>
            <a:lvl3pPr marL="747558" indent="-171415">
              <a:buClrTx/>
              <a:buSzPct val="80000"/>
              <a:buFont typeface="Arial"/>
              <a:buChar char="•"/>
              <a:defRPr sz="1600" b="0" i="0">
                <a:solidFill>
                  <a:schemeClr val="bg1"/>
                </a:solidFill>
                <a:latin typeface="+mn-lt"/>
                <a:cs typeface="CiscoSans ExtraLight"/>
              </a:defRPr>
            </a:lvl3pPr>
            <a:lvl4pPr marL="911035" indent="-171415">
              <a:buClrTx/>
              <a:buSzPct val="80000"/>
              <a:buFont typeface="Arial"/>
              <a:buChar char="•"/>
              <a:defRPr sz="1400" b="0" i="0">
                <a:solidFill>
                  <a:schemeClr val="bg1"/>
                </a:solidFill>
                <a:latin typeface="+mn-lt"/>
                <a:cs typeface="CiscoSans ExtraLight"/>
              </a:defRPr>
            </a:lvl4pPr>
            <a:lvl5pPr marL="1082450" indent="-168240">
              <a:buClrTx/>
              <a:buSzPct val="80000"/>
              <a:buFont typeface="Arial"/>
              <a:buChar char="•"/>
              <a:defRPr sz="12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35661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smtClean="0"/>
              <a:t>Click to edit Master title style</a:t>
            </a:r>
            <a:endParaRPr lang="en-GB" dirty="0"/>
          </a:p>
        </p:txBody>
      </p:sp>
      <p:sp>
        <p:nvSpPr>
          <p:cNvPr id="14"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1">
                    <a:alpha val="60000"/>
                  </a:schemeClr>
                </a:solidFill>
                <a:cs typeface="CiscoSans Thin"/>
              </a:defRPr>
            </a:lvl1pPr>
          </a:lstStyle>
          <a:p>
            <a:r>
              <a:rPr lang="en-US" smtClean="0">
                <a:ea typeface="ＭＳ Ｐゴシック" charset="0"/>
              </a:rPr>
              <a:t>DEVNET-2449</a:t>
            </a:r>
            <a:endParaRPr lang="en-US" dirty="0">
              <a:ea typeface="ＭＳ Ｐゴシック" charset="0"/>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365" y="4785589"/>
            <a:ext cx="820677" cy="274562"/>
          </a:xfrm>
          <a:prstGeom prst="rect">
            <a:avLst/>
          </a:prstGeom>
        </p:spPr>
      </p:pic>
    </p:spTree>
    <p:extLst>
      <p:ext uri="{BB962C8B-B14F-4D97-AF65-F5344CB8AC3E}">
        <p14:creationId xmlns:p14="http://schemas.microsoft.com/office/powerpoint/2010/main" val="21061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52925" y="1077913"/>
            <a:ext cx="8513064" cy="339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Tree>
    <p:extLst>
      <p:ext uri="{BB962C8B-B14F-4D97-AF65-F5344CB8AC3E}">
        <p14:creationId xmlns:p14="http://schemas.microsoft.com/office/powerpoint/2010/main" val="20327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6" name="Title 1"/>
          <p:cNvSpPr>
            <a:spLocks noGrp="1"/>
          </p:cNvSpPr>
          <p:nvPr>
            <p:ph type="title" hasCustomPrompt="1"/>
          </p:nvPr>
        </p:nvSpPr>
        <p:spPr>
          <a:xfrm>
            <a:off x="356616" y="384176"/>
            <a:ext cx="8513064" cy="434974"/>
          </a:xfrm>
        </p:spPr>
        <p:txBody>
          <a:bodyPr/>
          <a:lstStyle>
            <a:lvl1pPr>
              <a:defRPr baseline="0">
                <a:solidFill>
                  <a:schemeClr val="tx1"/>
                </a:solidFill>
              </a:defRPr>
            </a:lvl1pPr>
          </a:lstStyle>
          <a:p>
            <a:r>
              <a:rPr lang="en-US" dirty="0"/>
              <a:t>Slide Title</a:t>
            </a:r>
          </a:p>
        </p:txBody>
      </p:sp>
      <p:sp>
        <p:nvSpPr>
          <p:cNvPr id="9" name="Content Placeholder 4"/>
          <p:cNvSpPr>
            <a:spLocks noGrp="1"/>
          </p:cNvSpPr>
          <p:nvPr>
            <p:ph sz="quarter" idx="11"/>
          </p:nvPr>
        </p:nvSpPr>
        <p:spPr>
          <a:xfrm>
            <a:off x="356616" y="1241425"/>
            <a:ext cx="8513064" cy="2952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5"/>
          <p:cNvSpPr>
            <a:spLocks noGrp="1"/>
          </p:cNvSpPr>
          <p:nvPr>
            <p:ph type="body" sz="quarter" idx="12"/>
          </p:nvPr>
        </p:nvSpPr>
        <p:spPr>
          <a:xfrm>
            <a:off x="356616" y="819150"/>
            <a:ext cx="8513064" cy="381000"/>
          </a:xfr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5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1" name="Title 1"/>
          <p:cNvSpPr>
            <a:spLocks noGrp="1"/>
          </p:cNvSpPr>
          <p:nvPr>
            <p:ph type="title"/>
          </p:nvPr>
        </p:nvSpPr>
        <p:spPr>
          <a:xfrm>
            <a:off x="356616" y="217715"/>
            <a:ext cx="8513064" cy="7654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45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rgbClr val="000000"/>
                </a:solidFill>
                <a:cs typeface="CiscoSans Thin"/>
              </a:defRPr>
            </a:lvl1pPr>
          </a:lstStyle>
          <a:p>
            <a:r>
              <a:rPr lang="en-US" smtClean="0">
                <a:ea typeface="ＭＳ Ｐゴシック" charset="0"/>
              </a:rPr>
              <a:t>DEVNET-2449</a:t>
            </a:r>
            <a:endParaRPr lang="en-US" dirty="0">
              <a:ea typeface="ＭＳ Ｐゴシック" charset="0"/>
            </a:endParaRPr>
          </a:p>
        </p:txBody>
      </p:sp>
      <p:sp>
        <p:nvSpPr>
          <p:cNvPr id="1026" name="Rectangle 2"/>
          <p:cNvSpPr>
            <a:spLocks noGrp="1" noChangeArrowheads="1"/>
          </p:cNvSpPr>
          <p:nvPr userDrawn="1">
            <p:ph type="title"/>
          </p:nvPr>
        </p:nvSpPr>
        <p:spPr bwMode="auto">
          <a:xfrm>
            <a:off x="356616" y="217715"/>
            <a:ext cx="8513064" cy="7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sym typeface="Arial" pitchFamily="34" charset="0"/>
              </a:rPr>
              <a:t>Slide Title</a:t>
            </a:r>
          </a:p>
        </p:txBody>
      </p:sp>
      <p:sp>
        <p:nvSpPr>
          <p:cNvPr id="1027" name="Rectangle 3"/>
          <p:cNvSpPr>
            <a:spLocks noGrp="1" noChangeArrowheads="1"/>
          </p:cNvSpPr>
          <p:nvPr userDrawn="1">
            <p:ph type="body" idx="1"/>
          </p:nvPr>
        </p:nvSpPr>
        <p:spPr bwMode="auto">
          <a:xfrm>
            <a:off x="356616" y="1079426"/>
            <a:ext cx="8513064" cy="330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2"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pPr defTabSz="457200" fontAlgn="base">
              <a:spcBef>
                <a:spcPct val="0"/>
              </a:spcBef>
              <a:spcAft>
                <a:spcPct val="0"/>
              </a:spcAft>
            </a:pPr>
            <a:fld id="{96A97DD0-5BE7-4856-A2A9-C42C6688E607}" type="slidenum">
              <a:rPr/>
              <a:pPr defTabSz="457200" fontAlgn="base">
                <a:spcBef>
                  <a:spcPct val="0"/>
                </a:spcBef>
                <a:spcAft>
                  <a:spcPct val="0"/>
                </a:spcAft>
              </a:pPr>
              <a:t>‹#›</a:t>
            </a:fld>
            <a:endParaRPr dirty="0"/>
          </a:p>
        </p:txBody>
      </p:sp>
      <p:sp>
        <p:nvSpPr>
          <p:cNvPr id="9" name="Rectangle 4"/>
          <p:cNvSpPr>
            <a:spLocks noChangeArrowheads="1"/>
          </p:cNvSpPr>
          <p:nvPr userDrawn="1"/>
        </p:nvSpPr>
        <p:spPr bwMode="ltGray">
          <a:xfrm>
            <a:off x="5985510" y="4946904"/>
            <a:ext cx="247213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dirty="0">
                <a:solidFill>
                  <a:srgbClr val="000000"/>
                </a:solidFill>
                <a:ea typeface="ＭＳ Ｐゴシック" charset="0"/>
                <a:cs typeface="CiscoSans Thin"/>
              </a:rPr>
              <a:t>© 2017  Cisco and/or its affiliates. All rights reserved.   Cisco Public</a:t>
            </a:r>
          </a:p>
        </p:txBody>
      </p:sp>
      <p:pic>
        <p:nvPicPr>
          <p:cNvPr id="8" name="Picture 7"/>
          <p:cNvPicPr>
            <a:picLocks noChangeAspect="1"/>
          </p:cNvPicPr>
          <p:nvPr userDrawn="1"/>
        </p:nvPicPr>
        <p:blipFill rotWithShape="1">
          <a:blip r:embed="rId35" cstate="print">
            <a:extLst>
              <a:ext uri="{28A0092B-C50C-407E-A947-70E740481C1C}">
                <a14:useLocalDpi xmlns:a14="http://schemas.microsoft.com/office/drawing/2010/main" val="0"/>
              </a:ext>
            </a:extLst>
          </a:blip>
          <a:srcRect b="15040"/>
          <a:stretch/>
        </p:blipFill>
        <p:spPr>
          <a:xfrm>
            <a:off x="277735" y="4784538"/>
            <a:ext cx="828000" cy="305920"/>
          </a:xfrm>
          <a:prstGeom prst="rect">
            <a:avLst/>
          </a:prstGeom>
        </p:spPr>
      </p:pic>
    </p:spTree>
    <p:extLst>
      <p:ext uri="{BB962C8B-B14F-4D97-AF65-F5344CB8AC3E}">
        <p14:creationId xmlns:p14="http://schemas.microsoft.com/office/powerpoint/2010/main" val="1467011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14" r:id="rId4"/>
    <p:sldLayoutId id="2147483676" r:id="rId5"/>
    <p:sldLayoutId id="2147483712" r:id="rId6"/>
    <p:sldLayoutId id="2147483677" r:id="rId7"/>
    <p:sldLayoutId id="2147483701" r:id="rId8"/>
    <p:sldLayoutId id="2147483702" r:id="rId9"/>
    <p:sldLayoutId id="2147483703" r:id="rId10"/>
    <p:sldLayoutId id="2147483704" r:id="rId11"/>
    <p:sldLayoutId id="2147483705" r:id="rId12"/>
    <p:sldLayoutId id="2147483706" r:id="rId13"/>
    <p:sldLayoutId id="2147483708" r:id="rId14"/>
    <p:sldLayoutId id="2147483707" r:id="rId15"/>
    <p:sldLayoutId id="2147483709" r:id="rId16"/>
    <p:sldLayoutId id="2147483691" r:id="rId17"/>
    <p:sldLayoutId id="2147483710" r:id="rId18"/>
    <p:sldLayoutId id="2147483715" r:id="rId19"/>
    <p:sldLayoutId id="2147483716" r:id="rId20"/>
    <p:sldLayoutId id="2147483693" r:id="rId21"/>
    <p:sldLayoutId id="2147483694" r:id="rId22"/>
    <p:sldLayoutId id="2147483695" r:id="rId23"/>
    <p:sldLayoutId id="2147483696" r:id="rId24"/>
    <p:sldLayoutId id="2147483697" r:id="rId25"/>
    <p:sldLayoutId id="2147483698" r:id="rId26"/>
    <p:sldLayoutId id="2147483718" r:id="rId27"/>
    <p:sldLayoutId id="2147483699" r:id="rId28"/>
    <p:sldLayoutId id="2147483719" r:id="rId29"/>
    <p:sldLayoutId id="2147483720" r:id="rId30"/>
    <p:sldLayoutId id="2147483721" r:id="rId31"/>
    <p:sldLayoutId id="2147483722" r:id="rId32"/>
    <p:sldLayoutId id="214748372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p:titleStyle>
    <p:body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p:bodyStyle>
    <p:otherStyle>
      <a:defPPr>
        <a:defRPr lang="en-US"/>
      </a:defPPr>
      <a:lvl1pPr marL="0" algn="l" defTabSz="257175" rtl="0" eaLnBrk="1" latinLnBrk="0" hangingPunct="1">
        <a:defRPr sz="1000" kern="1200">
          <a:solidFill>
            <a:schemeClr val="tx1"/>
          </a:solidFill>
          <a:latin typeface="+mn-lt"/>
          <a:ea typeface="+mn-ea"/>
          <a:cs typeface="+mn-cs"/>
        </a:defRPr>
      </a:lvl1pPr>
      <a:lvl2pPr marL="257175" algn="l" defTabSz="257175" rtl="0" eaLnBrk="1" latinLnBrk="0" hangingPunct="1">
        <a:defRPr sz="1000" kern="1200">
          <a:solidFill>
            <a:schemeClr val="tx1"/>
          </a:solidFill>
          <a:latin typeface="+mn-lt"/>
          <a:ea typeface="+mn-ea"/>
          <a:cs typeface="+mn-cs"/>
        </a:defRPr>
      </a:lvl2pPr>
      <a:lvl3pPr marL="514350" algn="l" defTabSz="257175" rtl="0" eaLnBrk="1" latinLnBrk="0" hangingPunct="1">
        <a:defRPr sz="1000" kern="1200">
          <a:solidFill>
            <a:schemeClr val="tx1"/>
          </a:solidFill>
          <a:latin typeface="+mn-lt"/>
          <a:ea typeface="+mn-ea"/>
          <a:cs typeface="+mn-cs"/>
        </a:defRPr>
      </a:lvl3pPr>
      <a:lvl4pPr marL="771525" algn="l" defTabSz="257175" rtl="0" eaLnBrk="1" latinLnBrk="0" hangingPunct="1">
        <a:defRPr sz="1000" kern="1200">
          <a:solidFill>
            <a:schemeClr val="tx1"/>
          </a:solidFill>
          <a:latin typeface="+mn-lt"/>
          <a:ea typeface="+mn-ea"/>
          <a:cs typeface="+mn-cs"/>
        </a:defRPr>
      </a:lvl4pPr>
      <a:lvl5pPr marL="1028700" algn="l" defTabSz="257175" rtl="0" eaLnBrk="1" latinLnBrk="0" hangingPunct="1">
        <a:defRPr sz="1000" kern="1200">
          <a:solidFill>
            <a:schemeClr val="tx1"/>
          </a:solidFill>
          <a:latin typeface="+mn-lt"/>
          <a:ea typeface="+mn-ea"/>
          <a:cs typeface="+mn-cs"/>
        </a:defRPr>
      </a:lvl5pPr>
      <a:lvl6pPr marL="1285875" algn="l" defTabSz="257175" rtl="0" eaLnBrk="1" latinLnBrk="0" hangingPunct="1">
        <a:defRPr sz="1000" kern="1200">
          <a:solidFill>
            <a:schemeClr val="tx1"/>
          </a:solidFill>
          <a:latin typeface="+mn-lt"/>
          <a:ea typeface="+mn-ea"/>
          <a:cs typeface="+mn-cs"/>
        </a:defRPr>
      </a:lvl6pPr>
      <a:lvl7pPr marL="1543050" algn="l" defTabSz="257175" rtl="0" eaLnBrk="1" latinLnBrk="0" hangingPunct="1">
        <a:defRPr sz="1000" kern="1200">
          <a:solidFill>
            <a:schemeClr val="tx1"/>
          </a:solidFill>
          <a:latin typeface="+mn-lt"/>
          <a:ea typeface="+mn-ea"/>
          <a:cs typeface="+mn-cs"/>
        </a:defRPr>
      </a:lvl7pPr>
      <a:lvl8pPr marL="1800225" algn="l" defTabSz="257175" rtl="0" eaLnBrk="1" latinLnBrk="0" hangingPunct="1">
        <a:defRPr sz="1000" kern="1200">
          <a:solidFill>
            <a:schemeClr val="tx1"/>
          </a:solidFill>
          <a:latin typeface="+mn-lt"/>
          <a:ea typeface="+mn-ea"/>
          <a:cs typeface="+mn-cs"/>
        </a:defRPr>
      </a:lvl8pPr>
      <a:lvl9pPr marL="2057400" algn="l" defTabSz="25717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9" Type="http://schemas.openxmlformats.org/officeDocument/2006/relationships/diagramLayout" Target="../diagrams/layout2.xml"/><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10" Type="http://schemas.openxmlformats.org/officeDocument/2006/relationships/diagramQuickStyle" Target="../diagrams/quickStyle2.xml"/><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6.gif"/><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7.jpeg"/><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YangModels/yang" TargetMode="External"/><Relationship Id="rId4" Type="http://schemas.openxmlformats.org/officeDocument/2006/relationships/hyperlink" Target="https://github.com/CiscoDevNet/xe-netconf-yang" TargetMode="External"/><Relationship Id="rId5" Type="http://schemas.openxmlformats.org/officeDocument/2006/relationships/image" Target="../media/image31.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iscoDevNet/yang-explorer" TargetMode="External"/><Relationship Id="rId4" Type="http://schemas.openxmlformats.org/officeDocument/2006/relationships/image" Target="../media/image32.png"/><Relationship Id="rId1" Type="http://schemas.openxmlformats.org/officeDocument/2006/relationships/slideLayout" Target="../slideLayouts/slideLayout31.xml"/><Relationship Id="rId2" Type="http://schemas.openxmlformats.org/officeDocument/2006/relationships/hyperlink" Target="https://github.com/mbj4668/pya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hyperlink" Target="mailto:vagrant@172.20.20.10" TargetMode="External"/><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hyperlink" Target="mailto:https://developer.cisco.com/site/ydk/"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tchellh/vagrant/issues/7970" TargetMode="External"/><Relationship Id="rId4" Type="http://schemas.openxmlformats.org/officeDocument/2006/relationships/hyperlink" Target="https://github.com/ios-xr/iosxrv-x64-vbox" TargetMode="External"/><Relationship Id="rId5" Type="http://schemas.openxmlformats.org/officeDocument/2006/relationships/hyperlink" Target="https://software.cisco.com/download/type.html?mdfid=284364978&amp;catid=null" TargetMode="External"/><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github.com/kuhlskev/devnet2449"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ools.ietf.org/html/draft-ietf-netconf-restconf-09" TargetMode="External"/><Relationship Id="rId4" Type="http://schemas.openxmlformats.org/officeDocument/2006/relationships/hyperlink" Target="https://tools.ietf.org/html/rfc6241" TargetMode="External"/><Relationship Id="rId5" Type="http://schemas.openxmlformats.org/officeDocument/2006/relationships/hyperlink" Target="http://www.grpc.io/" TargetMode="External"/><Relationship Id="rId6" Type="http://schemas.openxmlformats.org/officeDocument/2006/relationships/hyperlink" Target="https://tools.ietf.org/html/rfc6020" TargetMode="External"/><Relationship Id="rId7" Type="http://schemas.openxmlformats.org/officeDocument/2006/relationships/hyperlink" Target="https://www.itu.int/oth/T1C02000002" TargetMode="External"/><Relationship Id="rId8" Type="http://schemas.openxmlformats.org/officeDocument/2006/relationships/hyperlink" Target="http://www.openconfig.net/data-models" TargetMode="External"/><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iscoDevNet/yang-explorer" TargetMode="External"/><Relationship Id="rId4" Type="http://schemas.openxmlformats.org/officeDocument/2006/relationships/hyperlink" Target="http://sdntutorials.com/what-is-restconf/" TargetMode="External"/><Relationship Id="rId5" Type="http://schemas.openxmlformats.org/officeDocument/2006/relationships/hyperlink" Target="http://blog.getpostman.com/2014/01/28/using-self-signed-certificates-with-postman/" TargetMode="External"/><Relationship Id="rId1" Type="http://schemas.openxmlformats.org/officeDocument/2006/relationships/slideLayout" Target="../slideLayouts/slideLayout31.xml"/><Relationship Id="rId2" Type="http://schemas.openxmlformats.org/officeDocument/2006/relationships/hyperlink" Target="https://www.ciscolive.com/online/connect/sessionDetail.ww?SESSION_ID=84149&amp;tclass=popu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bj4668/pyang" TargetMode="External"/><Relationship Id="rId4" Type="http://schemas.openxmlformats.org/officeDocument/2006/relationships/hyperlink" Target="https://xrdocs.github.io/" TargetMode="External"/><Relationship Id="rId1" Type="http://schemas.openxmlformats.org/officeDocument/2006/relationships/slideLayout" Target="../slideLayouts/slideLayout31.xml"/><Relationship Id="rId2" Type="http://schemas.openxmlformats.org/officeDocument/2006/relationships/hyperlink" Target="https://github.com/YangModels/ya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hyperlink" Target="https://stedolan.github.io/jq/downloa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1.png"/><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19.png"/><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0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Group 1"/>
          <p:cNvGrpSpPr>
            <a:grpSpLocks/>
          </p:cNvGrpSpPr>
          <p:nvPr/>
        </p:nvGrpSpPr>
        <p:grpSpPr bwMode="auto">
          <a:xfrm>
            <a:off x="2346325" y="2913063"/>
            <a:ext cx="4473575" cy="796925"/>
            <a:chOff x="2345769" y="2912442"/>
            <a:chExt cx="4474885" cy="796957"/>
          </a:xfrm>
        </p:grpSpPr>
        <p:cxnSp>
          <p:nvCxnSpPr>
            <p:cNvPr id="65549" name="Straight Arrow Connector 11"/>
            <p:cNvCxnSpPr>
              <a:cxnSpLocks noChangeShapeType="1"/>
            </p:cNvCxnSpPr>
            <p:nvPr/>
          </p:nvCxnSpPr>
          <p:spPr bwMode="auto">
            <a:xfrm>
              <a:off x="2345769"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0" name="Straight Arrow Connector 15"/>
            <p:cNvCxnSpPr>
              <a:cxnSpLocks noChangeShapeType="1"/>
            </p:cNvCxnSpPr>
            <p:nvPr/>
          </p:nvCxnSpPr>
          <p:spPr bwMode="auto">
            <a:xfrm>
              <a:off x="4988755"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1" name="Straight Arrow Connector 16"/>
            <p:cNvCxnSpPr>
              <a:cxnSpLocks noChangeShapeType="1"/>
            </p:cNvCxnSpPr>
            <p:nvPr/>
          </p:nvCxnSpPr>
          <p:spPr bwMode="auto">
            <a:xfrm>
              <a:off x="404757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2" name="Straight Arrow Connector 18"/>
            <p:cNvCxnSpPr>
              <a:cxnSpLocks noChangeShapeType="1"/>
            </p:cNvCxnSpPr>
            <p:nvPr/>
          </p:nvCxnSpPr>
          <p:spPr bwMode="auto">
            <a:xfrm>
              <a:off x="3219539"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3" name="Straight Arrow Connector 24"/>
            <p:cNvCxnSpPr>
              <a:cxnSpLocks noChangeShapeType="1"/>
            </p:cNvCxnSpPr>
            <p:nvPr/>
          </p:nvCxnSpPr>
          <p:spPr bwMode="auto">
            <a:xfrm>
              <a:off x="588384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5554" name="Straight Arrow Connector 25"/>
            <p:cNvCxnSpPr>
              <a:cxnSpLocks noChangeShapeType="1"/>
            </p:cNvCxnSpPr>
            <p:nvPr/>
          </p:nvCxnSpPr>
          <p:spPr bwMode="auto">
            <a:xfrm>
              <a:off x="6820654" y="2912442"/>
              <a:ext cx="0" cy="796957"/>
            </a:xfrm>
            <a:prstGeom prst="straightConnector1">
              <a:avLst/>
            </a:prstGeom>
            <a:noFill/>
            <a:ln w="31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65538"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grpSp>
        <p:nvGrpSpPr>
          <p:cNvPr id="65539" name="Group 4"/>
          <p:cNvGrpSpPr>
            <a:grpSpLocks/>
          </p:cNvGrpSpPr>
          <p:nvPr/>
        </p:nvGrpSpPr>
        <p:grpSpPr bwMode="auto">
          <a:xfrm>
            <a:off x="1527175" y="3373438"/>
            <a:ext cx="6086475" cy="1312862"/>
            <a:chOff x="1527048" y="3373155"/>
            <a:chExt cx="6086647" cy="1312586"/>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pic>
          <p:nvPicPr>
            <p:cNvPr id="65546"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832" y="3887526"/>
              <a:ext cx="6070337" cy="43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9274" y="4247683"/>
              <a:ext cx="6046959" cy="438058"/>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4" name="TextBox 23"/>
            <p:cNvSpPr txBox="1"/>
            <p:nvPr/>
          </p:nvSpPr>
          <p:spPr>
            <a:xfrm>
              <a:off x="1795344" y="3373155"/>
              <a:ext cx="5553232" cy="457104"/>
            </a:xfrm>
            <a:prstGeom prst="rect">
              <a:avLst/>
            </a:prstGeom>
          </p:spPr>
          <p:style>
            <a:lnRef idx="1">
              <a:schemeClr val="accent2"/>
            </a:lnRef>
            <a:fillRef idx="3">
              <a:schemeClr val="accent2"/>
            </a:fillRef>
            <a:effectRef idx="2">
              <a:schemeClr val="accent2"/>
            </a:effectRef>
            <a:fontRef idx="minor">
              <a:schemeClr val="lt1"/>
            </a:fontRef>
          </p:style>
          <p:txBody>
            <a:bodyPr tIns="0" bIns="0" anchor="ctr">
              <a:spAutoFit/>
            </a:bodyPr>
            <a:lstStyle/>
            <a:p>
              <a:pPr algn="ctr">
                <a:defRPr/>
              </a:pPr>
              <a:r>
                <a:rPr lang="de-DE" sz="2000" b="1" dirty="0">
                  <a:solidFill>
                    <a:schemeClr val="bg1"/>
                  </a:solidFill>
                </a:rPr>
                <a:t>Open Device </a:t>
              </a:r>
              <a:r>
                <a:rPr lang="en-US" sz="2000" b="1" dirty="0">
                  <a:solidFill>
                    <a:schemeClr val="bg1"/>
                  </a:solidFill>
                </a:rPr>
                <a:t>Programmability</a:t>
              </a:r>
              <a:endParaRPr lang="de-DE" sz="2000" b="1" dirty="0">
                <a:solidFill>
                  <a:schemeClr val="bg1"/>
                </a:solidFill>
              </a:endParaRPr>
            </a:p>
          </p:txBody>
        </p:sp>
      </p:grpSp>
      <p:sp>
        <p:nvSpPr>
          <p:cNvPr id="65540" name="TextBox 13"/>
          <p:cNvSpPr txBox="1">
            <a:spLocks noChangeArrowheads="1"/>
          </p:cNvSpPr>
          <p:nvPr/>
        </p:nvSpPr>
        <p:spPr bwMode="auto">
          <a:xfrm>
            <a:off x="2508250" y="2230438"/>
            <a:ext cx="1462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600">
                <a:solidFill>
                  <a:srgbClr val="676767"/>
                </a:solidFill>
              </a:rPr>
              <a:t>Programmatic </a:t>
            </a:r>
          </a:p>
          <a:p>
            <a:pPr algn="ctr"/>
            <a:r>
              <a:rPr lang="en-US" sz="1600">
                <a:solidFill>
                  <a:srgbClr val="676767"/>
                </a:solidFill>
              </a:rPr>
              <a:t>Interfaces</a:t>
            </a:r>
          </a:p>
        </p:txBody>
      </p:sp>
      <p:sp>
        <p:nvSpPr>
          <p:cNvPr id="65541" name="Rectangle 14"/>
          <p:cNvSpPr>
            <a:spLocks noChangeArrowheads="1"/>
          </p:cNvSpPr>
          <p:nvPr/>
        </p:nvSpPr>
        <p:spPr bwMode="auto">
          <a:xfrm>
            <a:off x="5243513" y="2230438"/>
            <a:ext cx="1282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676767"/>
                </a:solidFill>
              </a:rPr>
              <a:t>Open</a:t>
            </a:r>
          </a:p>
          <a:p>
            <a:pPr algn="ctr"/>
            <a:r>
              <a:rPr lang="en-US" sz="1600">
                <a:solidFill>
                  <a:srgbClr val="676767"/>
                </a:solidFill>
              </a:rPr>
              <a:t>Protocols</a:t>
            </a:r>
          </a:p>
        </p:txBody>
      </p:sp>
      <p:sp>
        <p:nvSpPr>
          <p:cNvPr id="27" name="TextBox 26"/>
          <p:cNvSpPr txBox="1"/>
          <p:nvPr/>
        </p:nvSpPr>
        <p:spPr>
          <a:xfrm>
            <a:off x="593725" y="1485900"/>
            <a:ext cx="1866900" cy="708025"/>
          </a:xfrm>
          <a:prstGeom prst="rect">
            <a:avLst/>
          </a:prstGeom>
          <a:noFill/>
        </p:spPr>
        <p:txBody>
          <a:bodyPr wrap="none">
            <a:spAutoFit/>
          </a:bodyPr>
          <a:lstStyle/>
          <a:p>
            <a:pPr algn="ctr">
              <a:defRPr/>
            </a:pPr>
            <a:r>
              <a:rPr lang="en-US" sz="2000" b="1" dirty="0">
                <a:solidFill>
                  <a:schemeClr val="accent5"/>
                </a:solidFill>
              </a:rPr>
              <a:t>Configuration </a:t>
            </a:r>
          </a:p>
          <a:p>
            <a:pPr algn="ctr">
              <a:defRPr/>
            </a:pPr>
            <a:r>
              <a:rPr lang="en-US" sz="2000" b="1" dirty="0">
                <a:solidFill>
                  <a:schemeClr val="accent5"/>
                </a:solidFill>
              </a:rPr>
              <a:t>Management</a:t>
            </a:r>
          </a:p>
        </p:txBody>
      </p:sp>
      <p:sp>
        <p:nvSpPr>
          <p:cNvPr id="29" name="Rectangle 28"/>
          <p:cNvSpPr/>
          <p:nvPr/>
        </p:nvSpPr>
        <p:spPr>
          <a:xfrm>
            <a:off x="6819900" y="1485900"/>
            <a:ext cx="1793875" cy="708025"/>
          </a:xfrm>
          <a:prstGeom prst="rect">
            <a:avLst/>
          </a:prstGeom>
        </p:spPr>
        <p:txBody>
          <a:bodyPr>
            <a:spAutoFit/>
          </a:bodyPr>
          <a:lstStyle/>
          <a:p>
            <a:pPr algn="ctr">
              <a:defRPr/>
            </a:pPr>
            <a:r>
              <a:rPr lang="en-US" sz="2000" b="1" dirty="0">
                <a:solidFill>
                  <a:schemeClr val="accent5"/>
                </a:solidFill>
              </a:rPr>
              <a:t>Traffic</a:t>
            </a:r>
          </a:p>
          <a:p>
            <a:pPr algn="ctr">
              <a:defRPr/>
            </a:pPr>
            <a:r>
              <a:rPr lang="en-US" sz="2000" b="1" dirty="0">
                <a:solidFill>
                  <a:schemeClr val="accent5"/>
                </a:solidFill>
              </a:rPr>
              <a:t>Engineering</a:t>
            </a:r>
          </a:p>
        </p:txBody>
      </p:sp>
      <p:sp>
        <p:nvSpPr>
          <p:cNvPr id="30" name="TextBox 29"/>
          <p:cNvSpPr txBox="1"/>
          <p:nvPr/>
        </p:nvSpPr>
        <p:spPr>
          <a:xfrm>
            <a:off x="3719513" y="1285875"/>
            <a:ext cx="1609725" cy="708025"/>
          </a:xfrm>
          <a:prstGeom prst="rect">
            <a:avLst/>
          </a:prstGeom>
          <a:noFill/>
        </p:spPr>
        <p:txBody>
          <a:bodyPr wrap="none">
            <a:spAutoFit/>
          </a:bodyPr>
          <a:lstStyle/>
          <a:p>
            <a:pPr algn="ctr">
              <a:defRPr/>
            </a:pPr>
            <a:r>
              <a:rPr lang="en-US" sz="2000" b="1" dirty="0">
                <a:solidFill>
                  <a:schemeClr val="accent5"/>
                </a:solidFill>
              </a:rPr>
              <a:t>Operational</a:t>
            </a:r>
          </a:p>
          <a:p>
            <a:pPr algn="ctr">
              <a:defRPr/>
            </a:pPr>
            <a:r>
              <a:rPr lang="en-US" sz="2000" b="1" dirty="0">
                <a:solidFill>
                  <a:schemeClr val="accent5"/>
                </a:solidFill>
              </a:rPr>
              <a:t>State</a:t>
            </a:r>
          </a:p>
        </p:txBody>
      </p:sp>
      <p:sp>
        <p:nvSpPr>
          <p:cNvPr id="20"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42291438"/>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apezoid 2"/>
          <p:cNvSpPr/>
          <p:nvPr/>
        </p:nvSpPr>
        <p:spPr>
          <a:xfrm rot="16200000">
            <a:off x="3503095" y="2555356"/>
            <a:ext cx="2568575" cy="1623461"/>
          </a:xfrm>
          <a:custGeom>
            <a:avLst/>
            <a:gdLst>
              <a:gd name="connsiteX0" fmla="*/ 0 w 2577249"/>
              <a:gd name="connsiteY0" fmla="*/ 1421507 h 1421507"/>
              <a:gd name="connsiteX1" fmla="*/ 1095172 w 2577249"/>
              <a:gd name="connsiteY1" fmla="*/ 0 h 1421507"/>
              <a:gd name="connsiteX2" fmla="*/ 1482077 w 2577249"/>
              <a:gd name="connsiteY2" fmla="*/ 0 h 1421507"/>
              <a:gd name="connsiteX3" fmla="*/ 2577249 w 2577249"/>
              <a:gd name="connsiteY3" fmla="*/ 1421507 h 1421507"/>
              <a:gd name="connsiteX4" fmla="*/ 0 w 2577249"/>
              <a:gd name="connsiteY4" fmla="*/ 1421507 h 1421507"/>
              <a:gd name="connsiteX0" fmla="*/ 0 w 2577249"/>
              <a:gd name="connsiteY0" fmla="*/ 1429251 h 1429251"/>
              <a:gd name="connsiteX1" fmla="*/ 1095172 w 2577249"/>
              <a:gd name="connsiteY1" fmla="*/ 7744 h 1429251"/>
              <a:gd name="connsiteX2" fmla="*/ 1621457 w 2577249"/>
              <a:gd name="connsiteY2" fmla="*/ 0 h 1429251"/>
              <a:gd name="connsiteX3" fmla="*/ 2577249 w 2577249"/>
              <a:gd name="connsiteY3" fmla="*/ 1429251 h 1429251"/>
              <a:gd name="connsiteX4" fmla="*/ 0 w 2577249"/>
              <a:gd name="connsiteY4" fmla="*/ 1429251 h 1429251"/>
              <a:gd name="connsiteX0" fmla="*/ 0 w 2577249"/>
              <a:gd name="connsiteY0" fmla="*/ 1429251 h 1429251"/>
              <a:gd name="connsiteX1" fmla="*/ 994508 w 2577249"/>
              <a:gd name="connsiteY1" fmla="*/ 23232 h 1429251"/>
              <a:gd name="connsiteX2" fmla="*/ 1621457 w 2577249"/>
              <a:gd name="connsiteY2" fmla="*/ 0 h 1429251"/>
              <a:gd name="connsiteX3" fmla="*/ 2577249 w 2577249"/>
              <a:gd name="connsiteY3" fmla="*/ 1429251 h 1429251"/>
              <a:gd name="connsiteX4" fmla="*/ 0 w 2577249"/>
              <a:gd name="connsiteY4" fmla="*/ 1429251 h 1429251"/>
              <a:gd name="connsiteX0" fmla="*/ 0 w 2623709"/>
              <a:gd name="connsiteY0" fmla="*/ 1560903 h 1560903"/>
              <a:gd name="connsiteX1" fmla="*/ 1040968 w 2623709"/>
              <a:gd name="connsiteY1" fmla="*/ 23232 h 1560903"/>
              <a:gd name="connsiteX2" fmla="*/ 1667917 w 2623709"/>
              <a:gd name="connsiteY2" fmla="*/ 0 h 1560903"/>
              <a:gd name="connsiteX3" fmla="*/ 2623709 w 2623709"/>
              <a:gd name="connsiteY3" fmla="*/ 1429251 h 1560903"/>
              <a:gd name="connsiteX4" fmla="*/ 0 w 2623709"/>
              <a:gd name="connsiteY4" fmla="*/ 1560903 h 1560903"/>
              <a:gd name="connsiteX0" fmla="*/ 0 w 2538532"/>
              <a:gd name="connsiteY0" fmla="*/ 1560903 h 1576392"/>
              <a:gd name="connsiteX1" fmla="*/ 1040968 w 2538532"/>
              <a:gd name="connsiteY1" fmla="*/ 23232 h 1576392"/>
              <a:gd name="connsiteX2" fmla="*/ 1667917 w 2538532"/>
              <a:gd name="connsiteY2" fmla="*/ 0 h 1576392"/>
              <a:gd name="connsiteX3" fmla="*/ 2538532 w 2538532"/>
              <a:gd name="connsiteY3" fmla="*/ 1576392 h 1576392"/>
              <a:gd name="connsiteX4" fmla="*/ 0 w 2538532"/>
              <a:gd name="connsiteY4" fmla="*/ 1560903 h 1576392"/>
              <a:gd name="connsiteX0" fmla="*/ 0 w 2569505"/>
              <a:gd name="connsiteY0" fmla="*/ 1560903 h 1568648"/>
              <a:gd name="connsiteX1" fmla="*/ 1040968 w 2569505"/>
              <a:gd name="connsiteY1" fmla="*/ 23232 h 1568648"/>
              <a:gd name="connsiteX2" fmla="*/ 1667917 w 2569505"/>
              <a:gd name="connsiteY2" fmla="*/ 0 h 1568648"/>
              <a:gd name="connsiteX3" fmla="*/ 2569505 w 2569505"/>
              <a:gd name="connsiteY3" fmla="*/ 1568648 h 1568648"/>
              <a:gd name="connsiteX4" fmla="*/ 0 w 2569505"/>
              <a:gd name="connsiteY4" fmla="*/ 1560903 h 1568648"/>
              <a:gd name="connsiteX0" fmla="*/ 0 w 2569505"/>
              <a:gd name="connsiteY0" fmla="*/ 1537671 h 1545416"/>
              <a:gd name="connsiteX1" fmla="*/ 1040968 w 2569505"/>
              <a:gd name="connsiteY1" fmla="*/ 0 h 1545416"/>
              <a:gd name="connsiteX2" fmla="*/ 1629200 w 2569505"/>
              <a:gd name="connsiteY2" fmla="*/ 42902 h 1545416"/>
              <a:gd name="connsiteX3" fmla="*/ 2569505 w 2569505"/>
              <a:gd name="connsiteY3" fmla="*/ 1545416 h 1545416"/>
              <a:gd name="connsiteX4" fmla="*/ 0 w 2569505"/>
              <a:gd name="connsiteY4" fmla="*/ 1537671 h 1545416"/>
              <a:gd name="connsiteX0" fmla="*/ 0 w 2569505"/>
              <a:gd name="connsiteY0" fmla="*/ 1500930 h 1508675"/>
              <a:gd name="connsiteX1" fmla="*/ 1071942 w 2569505"/>
              <a:gd name="connsiteY1" fmla="*/ 0 h 1508675"/>
              <a:gd name="connsiteX2" fmla="*/ 1629200 w 2569505"/>
              <a:gd name="connsiteY2" fmla="*/ 6161 h 1508675"/>
              <a:gd name="connsiteX3" fmla="*/ 2569505 w 2569505"/>
              <a:gd name="connsiteY3" fmla="*/ 1508675 h 1508675"/>
              <a:gd name="connsiteX4" fmla="*/ 0 w 2569505"/>
              <a:gd name="connsiteY4" fmla="*/ 1500930 h 1508675"/>
              <a:gd name="connsiteX0" fmla="*/ 0 w 2569505"/>
              <a:gd name="connsiteY0" fmla="*/ 1500930 h 1508675"/>
              <a:gd name="connsiteX1" fmla="*/ 1071942 w 2569505"/>
              <a:gd name="connsiteY1" fmla="*/ 0 h 1508675"/>
              <a:gd name="connsiteX2" fmla="*/ 1636943 w 2569505"/>
              <a:gd name="connsiteY2" fmla="*/ 13510 h 1508675"/>
              <a:gd name="connsiteX3" fmla="*/ 2569505 w 2569505"/>
              <a:gd name="connsiteY3" fmla="*/ 1508675 h 1508675"/>
              <a:gd name="connsiteX4" fmla="*/ 0 w 2569505"/>
              <a:gd name="connsiteY4" fmla="*/ 1500930 h 150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505" h="1508675">
                <a:moveTo>
                  <a:pt x="0" y="1500930"/>
                </a:moveTo>
                <a:lnTo>
                  <a:pt x="1071942" y="0"/>
                </a:lnTo>
                <a:lnTo>
                  <a:pt x="1636943" y="13510"/>
                </a:lnTo>
                <a:lnTo>
                  <a:pt x="2569505" y="1508675"/>
                </a:lnTo>
                <a:lnTo>
                  <a:pt x="0" y="1500930"/>
                </a:lnTo>
                <a:close/>
              </a:path>
            </a:pathLst>
          </a:custGeom>
          <a:gradFill flip="none" rotWithShape="1">
            <a:gsLst>
              <a:gs pos="0">
                <a:schemeClr val="bg1">
                  <a:lumMod val="65000"/>
                </a:schemeClr>
              </a:gs>
              <a:gs pos="100000">
                <a:srgbClr val="FFFFFF"/>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Rectangle 4"/>
          <p:cNvSpPr/>
          <p:nvPr/>
        </p:nvSpPr>
        <p:spPr>
          <a:xfrm>
            <a:off x="5578475" y="2085975"/>
            <a:ext cx="2982913" cy="2560638"/>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35" name="Diagram 34"/>
          <p:cNvGraphicFramePr/>
          <p:nvPr/>
        </p:nvGraphicFramePr>
        <p:xfrm>
          <a:off x="5681540" y="1571929"/>
          <a:ext cx="2982046" cy="68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7588" name="Title 5"/>
          <p:cNvSpPr>
            <a:spLocks noGrp="1"/>
          </p:cNvSpPr>
          <p:nvPr>
            <p:ph type="title"/>
          </p:nvPr>
        </p:nvSpPr>
        <p:spPr/>
        <p:txBody>
          <a:bodyPr/>
          <a:lstStyle/>
          <a:p>
            <a:r>
              <a:rPr lang="en-US" dirty="0" smtClean="0">
                <a:solidFill>
                  <a:schemeClr val="bg2"/>
                </a:solidFill>
              </a:rPr>
              <a:t>Implementation</a:t>
            </a:r>
            <a:endParaRPr lang="en-US" dirty="0">
              <a:solidFill>
                <a:schemeClr val="bg2"/>
              </a:solidFill>
            </a:endParaRPr>
          </a:p>
        </p:txBody>
      </p:sp>
      <p:graphicFrame>
        <p:nvGraphicFramePr>
          <p:cNvPr id="104" name="Diagram 103"/>
          <p:cNvGraphicFramePr/>
          <p:nvPr>
            <p:extLst/>
          </p:nvPr>
        </p:nvGraphicFramePr>
        <p:xfrm>
          <a:off x="5716130" y="3766601"/>
          <a:ext cx="2771356" cy="766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5" name="Diagram 114"/>
          <p:cNvGraphicFramePr/>
          <p:nvPr>
            <p:extLst/>
          </p:nvPr>
        </p:nvGraphicFramePr>
        <p:xfrm>
          <a:off x="5684961" y="2454816"/>
          <a:ext cx="2802525" cy="122975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7591" name="Picture 1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90550" y="1731963"/>
            <a:ext cx="747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6" descr="Screen Shot 2015-09-14 at 12.34.26 PM.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065463" y="1851025"/>
            <a:ext cx="10842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17"/>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650" y="2243138"/>
            <a:ext cx="8175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8"/>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46225" y="1571625"/>
            <a:ext cx="137001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5" name="TextBox 3"/>
          <p:cNvSpPr txBox="1">
            <a:spLocks noChangeArrowheads="1"/>
          </p:cNvSpPr>
          <p:nvPr/>
        </p:nvSpPr>
        <p:spPr bwMode="auto">
          <a:xfrm>
            <a:off x="2019300" y="2317750"/>
            <a:ext cx="14843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nSpc>
                <a:spcPct val="90000"/>
              </a:lnSpc>
              <a:spcBef>
                <a:spcPts val="600"/>
              </a:spcBef>
            </a:pPr>
            <a:r>
              <a:rPr lang="en-US" sz="1600"/>
              <a:t>Other vendors</a:t>
            </a:r>
          </a:p>
        </p:txBody>
      </p:sp>
      <p:pic>
        <p:nvPicPr>
          <p:cNvPr id="67596" name="Picture 6"/>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684"/>
          <a:stretch>
            <a:fillRect/>
          </a:stretch>
        </p:blipFill>
        <p:spPr bwMode="auto">
          <a:xfrm>
            <a:off x="500063" y="2881313"/>
            <a:ext cx="3570287"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363776679"/>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12</a:t>
            </a:fld>
            <a:endParaRPr lang="en-US" sz="600" dirty="0">
              <a:latin typeface="Arial"/>
              <a:ea typeface="Apple LiGothic Medium"/>
            </a:endParaRPr>
          </a:p>
        </p:txBody>
      </p:sp>
      <p:sp>
        <p:nvSpPr>
          <p:cNvPr id="9" name="Rectangle 8"/>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1" name="Rectangle 10"/>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2"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sp>
        <p:nvSpPr>
          <p:cNvPr id="13"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2" name="Text Placeholder 1"/>
          <p:cNvSpPr>
            <a:spLocks noGrp="1"/>
          </p:cNvSpPr>
          <p:nvPr>
            <p:ph type="body" sz="quarter" idx="10"/>
          </p:nvPr>
        </p:nvSpPr>
        <p:spPr>
          <a:xfrm>
            <a:off x="344110" y="1665750"/>
            <a:ext cx="4755911" cy="2849236"/>
          </a:xfrm>
        </p:spPr>
        <p:txBody>
          <a:bodyPr>
            <a:normAutofit/>
          </a:bodyPr>
          <a:lstStyle/>
          <a:p>
            <a:r>
              <a:rPr lang="en-US" sz="2399" dirty="0"/>
              <a:t>Devices are self-describing</a:t>
            </a:r>
          </a:p>
          <a:p>
            <a:pPr lvl="1"/>
            <a:r>
              <a:rPr lang="en-US" sz="2099" dirty="0"/>
              <a:t>Including definition of constraints</a:t>
            </a:r>
          </a:p>
          <a:p>
            <a:r>
              <a:rPr lang="en-US" sz="2399" dirty="0"/>
              <a:t>We can apply tool chains</a:t>
            </a:r>
          </a:p>
          <a:p>
            <a:r>
              <a:rPr lang="en-US" sz="2399" dirty="0"/>
              <a:t>New protocols and encodings</a:t>
            </a:r>
          </a:p>
        </p:txBody>
      </p:sp>
      <p:sp>
        <p:nvSpPr>
          <p:cNvPr id="15" name="TextBox 14"/>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Why Data Models?</a:t>
            </a: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41748" y="1123146"/>
            <a:ext cx="3144884" cy="2261599"/>
          </a:xfrm>
          <a:prstGeom prst="rect">
            <a:avLst/>
          </a:prstGeom>
        </p:spPr>
      </p:pic>
    </p:spTree>
    <p:extLst>
      <p:ext uri="{BB962C8B-B14F-4D97-AF65-F5344CB8AC3E}">
        <p14:creationId xmlns:p14="http://schemas.microsoft.com/office/powerpoint/2010/main" val="159522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13</a:t>
            </a:fld>
            <a:endParaRPr lang="en-US" sz="600" dirty="0">
              <a:latin typeface="Arial"/>
              <a:ea typeface="Apple LiGothic Medium"/>
            </a:endParaRPr>
          </a:p>
        </p:txBody>
      </p:sp>
      <p:sp>
        <p:nvSpPr>
          <p:cNvPr id="9" name="Rectangle 8"/>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1" name="Rectangle 10"/>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2"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sp>
        <p:nvSpPr>
          <p:cNvPr id="13"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2" name="Text Placeholder 1"/>
          <p:cNvSpPr>
            <a:spLocks noGrp="1"/>
          </p:cNvSpPr>
          <p:nvPr>
            <p:ph type="body" sz="quarter" idx="10"/>
          </p:nvPr>
        </p:nvSpPr>
        <p:spPr>
          <a:xfrm>
            <a:off x="344110" y="1665750"/>
            <a:ext cx="4755911" cy="2849236"/>
          </a:xfrm>
        </p:spPr>
        <p:txBody>
          <a:bodyPr>
            <a:normAutofit/>
          </a:bodyPr>
          <a:lstStyle/>
          <a:p>
            <a:r>
              <a:rPr lang="en-US" sz="2399" dirty="0"/>
              <a:t>Devices are self-describing</a:t>
            </a:r>
          </a:p>
          <a:p>
            <a:pPr lvl="1"/>
            <a:r>
              <a:rPr lang="en-US" sz="2099" dirty="0"/>
              <a:t>Including definition of constraints</a:t>
            </a:r>
          </a:p>
          <a:p>
            <a:r>
              <a:rPr lang="en-US" sz="2399" dirty="0"/>
              <a:t>We can apply tool chains</a:t>
            </a:r>
          </a:p>
          <a:p>
            <a:r>
              <a:rPr lang="en-US" sz="2399" dirty="0"/>
              <a:t>New protocols and encodings</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6629" y="341895"/>
            <a:ext cx="2355551" cy="4189740"/>
          </a:xfrm>
          <a:prstGeom prst="rect">
            <a:avLst/>
          </a:prstGeom>
        </p:spPr>
      </p:pic>
      <p:sp>
        <p:nvSpPr>
          <p:cNvPr id="15" name="TextBox 14"/>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Why Data Models?</a:t>
            </a:r>
          </a:p>
        </p:txBody>
      </p:sp>
    </p:spTree>
    <p:extLst>
      <p:ext uri="{BB962C8B-B14F-4D97-AF65-F5344CB8AC3E}">
        <p14:creationId xmlns:p14="http://schemas.microsoft.com/office/powerpoint/2010/main" val="186337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0"/>
          </p:nvPr>
        </p:nvSpPr>
        <p:spPr/>
        <p:txBody>
          <a:bodyPr>
            <a:noAutofit/>
          </a:bodyPr>
          <a:lstStyle/>
          <a:p>
            <a:pPr lvl="1"/>
            <a:r>
              <a:rPr lang="en-US" sz="2099" dirty="0"/>
              <a:t>Explicitly and precisely </a:t>
            </a:r>
            <a:r>
              <a:rPr lang="en-US" sz="2099" b="1" dirty="0">
                <a:solidFill>
                  <a:srgbClr val="0070C0"/>
                </a:solidFill>
              </a:rPr>
              <a:t>defines Data</a:t>
            </a:r>
          </a:p>
          <a:p>
            <a:pPr lvl="2"/>
            <a:r>
              <a:rPr lang="en-US" sz="2099" b="1" dirty="0">
                <a:solidFill>
                  <a:srgbClr val="0070C0"/>
                </a:solidFill>
              </a:rPr>
              <a:t>Structure</a:t>
            </a:r>
          </a:p>
          <a:p>
            <a:pPr lvl="2"/>
            <a:r>
              <a:rPr lang="en-US" sz="2099" b="1" dirty="0">
                <a:solidFill>
                  <a:srgbClr val="0070C0"/>
                </a:solidFill>
              </a:rPr>
              <a:t>Syntax</a:t>
            </a:r>
          </a:p>
          <a:p>
            <a:pPr lvl="2"/>
            <a:r>
              <a:rPr lang="en-US" sz="2099" b="1" dirty="0">
                <a:solidFill>
                  <a:srgbClr val="0070C0"/>
                </a:solidFill>
              </a:rPr>
              <a:t>Semantics</a:t>
            </a:r>
          </a:p>
          <a:p>
            <a:pPr lvl="1"/>
            <a:endParaRPr lang="en-US" sz="2099" dirty="0"/>
          </a:p>
          <a:p>
            <a:pPr lvl="1"/>
            <a:r>
              <a:rPr lang="en-US" sz="2099" dirty="0"/>
              <a:t>Consistent and complete</a:t>
            </a:r>
          </a:p>
        </p:txBody>
      </p:sp>
      <p:sp>
        <p:nvSpPr>
          <p:cNvPr id="2" name="Title 1"/>
          <p:cNvSpPr>
            <a:spLocks noGrp="1"/>
          </p:cNvSpPr>
          <p:nvPr>
            <p:ph type="title"/>
          </p:nvPr>
        </p:nvSpPr>
        <p:spPr/>
        <p:txBody>
          <a:bodyPr/>
          <a:lstStyle/>
          <a:p>
            <a:r>
              <a:rPr lang="en-US" dirty="0"/>
              <a:t>Data Models</a:t>
            </a:r>
            <a:br>
              <a:rPr lang="en-US" dirty="0"/>
            </a:br>
            <a:endParaRPr lang="en-US" dirty="0"/>
          </a:p>
        </p:txBody>
      </p:sp>
      <p:grpSp>
        <p:nvGrpSpPr>
          <p:cNvPr id="25" name="Group 24"/>
          <p:cNvGrpSpPr>
            <a:grpSpLocks noChangeAspect="1"/>
          </p:cNvGrpSpPr>
          <p:nvPr/>
        </p:nvGrpSpPr>
        <p:grpSpPr>
          <a:xfrm>
            <a:off x="5222367" y="904605"/>
            <a:ext cx="3282328" cy="3198047"/>
            <a:chOff x="-88743" y="1479886"/>
            <a:chExt cx="2380004" cy="2318891"/>
          </a:xfrm>
        </p:grpSpPr>
        <p:pic>
          <p:nvPicPr>
            <p:cNvPr id="26" name="Picture 2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746" y="1761632"/>
              <a:ext cx="2085515" cy="2037145"/>
            </a:xfrm>
            <a:prstGeom prst="rect">
              <a:avLst/>
            </a:prstGeom>
          </p:spPr>
        </p:pic>
        <p:sp>
          <p:nvSpPr>
            <p:cNvPr id="27" name="Rectangle 26"/>
            <p:cNvSpPr/>
            <p:nvPr/>
          </p:nvSpPr>
          <p:spPr>
            <a:xfrm>
              <a:off x="-88743" y="1479886"/>
              <a:ext cx="2380004" cy="278960"/>
            </a:xfrm>
            <a:prstGeom prst="rect">
              <a:avLst/>
            </a:prstGeom>
          </p:spPr>
          <p:txBody>
            <a:bodyPr wrap="square">
              <a:spAutoFit/>
            </a:bodyPr>
            <a:lstStyle/>
            <a:p>
              <a:pPr algn="ctr"/>
              <a:r>
                <a:rPr lang="en-US" sz="1900" dirty="0"/>
                <a:t>Interface Model </a:t>
              </a:r>
              <a:r>
                <a:rPr lang="en-US" sz="1900" b="1" dirty="0">
                  <a:solidFill>
                    <a:srgbClr val="0070C0"/>
                  </a:solidFill>
                </a:rPr>
                <a:t>definition</a:t>
              </a:r>
            </a:p>
          </p:txBody>
        </p:sp>
      </p:grpSp>
      <p:sp>
        <p:nvSpPr>
          <p:cNvPr id="8" name="Rectangle 7"/>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9"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2281007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YANG </a:t>
            </a:r>
            <a:r>
              <a:rPr lang="en-US" dirty="0"/>
              <a:t>Data Model Structure</a:t>
            </a:r>
            <a:br>
              <a:rPr lang="en-US" dirty="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87678" y="2582386"/>
            <a:ext cx="5765378" cy="1463183"/>
          </a:xfrm>
          <a:prstGeom prst="rect">
            <a:avLst/>
          </a:prstGeom>
        </p:spPr>
      </p:pic>
      <p:sp>
        <p:nvSpPr>
          <p:cNvPr id="6" name="Text Placeholder 23"/>
          <p:cNvSpPr txBox="1">
            <a:spLocks/>
          </p:cNvSpPr>
          <p:nvPr/>
        </p:nvSpPr>
        <p:spPr>
          <a:xfrm>
            <a:off x="478756" y="2582387"/>
            <a:ext cx="2475360" cy="1401699"/>
          </a:xfrm>
          <a:prstGeom prst="rect">
            <a:avLst/>
          </a:prstGeom>
        </p:spPr>
        <p:txBody>
          <a:bodyPr>
            <a:noAutofit/>
          </a:bodyPr>
          <a:lstStyle>
            <a:lvl1pPr marL="249603" indent="-247230" algn="l" rtl="0" eaLnBrk="1" fontAlgn="base" hangingPunct="1">
              <a:lnSpc>
                <a:spcPct val="90000"/>
              </a:lnSpc>
              <a:spcBef>
                <a:spcPts val="1600"/>
              </a:spcBef>
              <a:spcAft>
                <a:spcPct val="0"/>
              </a:spcAft>
              <a:buClrTx/>
              <a:buSzPct val="80000"/>
              <a:buFont typeface="Arial" panose="020B0604020202020204" pitchFamily="34" charset="0"/>
              <a:buChar char="•"/>
              <a:defRPr sz="2400">
                <a:solidFill>
                  <a:schemeClr val="tx1"/>
                </a:solidFill>
                <a:latin typeface="+mn-lt"/>
                <a:ea typeface="+mn-ea"/>
                <a:cs typeface="+mn-cs"/>
                <a:sym typeface="Arial" pitchFamily="34" charset="0"/>
              </a:defRPr>
            </a:lvl1pPr>
            <a:lvl2pPr marL="514683" indent="-257938" algn="l" rtl="0" eaLnBrk="1" fontAlgn="base" hangingPunct="1">
              <a:lnSpc>
                <a:spcPct val="90000"/>
              </a:lnSpc>
              <a:spcBef>
                <a:spcPts val="533"/>
              </a:spcBef>
              <a:spcAft>
                <a:spcPct val="0"/>
              </a:spcAft>
              <a:buClrTx/>
              <a:buSzPct val="80000"/>
              <a:buFont typeface="Arial" panose="020B0604020202020204" pitchFamily="34" charset="0"/>
              <a:buChar char="•"/>
              <a:defRPr sz="2100">
                <a:solidFill>
                  <a:schemeClr val="tx1"/>
                </a:solidFill>
                <a:latin typeface="+mn-lt"/>
                <a:ea typeface="+mn-ea"/>
                <a:cs typeface="+mn-cs"/>
                <a:sym typeface="Arial" pitchFamily="34" charset="0"/>
              </a:defRPr>
            </a:lvl2pPr>
            <a:lvl3pPr marL="72745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3pPr>
            <a:lvl4pPr marL="94018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4pPr>
            <a:lvl5pPr marL="1029346" indent="-89138" algn="l" rtl="0" eaLnBrk="1" fontAlgn="base" hangingPunct="1">
              <a:lnSpc>
                <a:spcPct val="95000"/>
              </a:lnSpc>
              <a:spcBef>
                <a:spcPts val="900"/>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885169"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222751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2569798"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91215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2099" kern="0" dirty="0">
                <a:solidFill>
                  <a:srgbClr val="676767"/>
                </a:solidFill>
              </a:rPr>
              <a:t>Look familiar?</a:t>
            </a:r>
          </a:p>
          <a:p>
            <a:pPr lvl="1"/>
            <a:r>
              <a:rPr lang="en-US" sz="1799" kern="0" dirty="0">
                <a:solidFill>
                  <a:srgbClr val="676767"/>
                </a:solidFill>
              </a:rPr>
              <a:t>Description of all interfaces</a:t>
            </a:r>
          </a:p>
          <a:p>
            <a:pPr lvl="2"/>
            <a:r>
              <a:rPr lang="en-US" sz="1350" kern="0" dirty="0">
                <a:solidFill>
                  <a:srgbClr val="676767"/>
                </a:solidFill>
              </a:rPr>
              <a:t>Can be named, described, typed, enabled (or not), set for traps</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921" y="980048"/>
            <a:ext cx="3082413" cy="1290693"/>
          </a:xfrm>
          <a:prstGeom prst="rect">
            <a:avLst/>
          </a:prstGeom>
        </p:spPr>
      </p:pic>
      <p:cxnSp>
        <p:nvCxnSpPr>
          <p:cNvPr id="9" name="Curved Connector 8"/>
          <p:cNvCxnSpPr>
            <a:stCxn id="7" idx="3"/>
            <a:endCxn id="5" idx="0"/>
          </p:cNvCxnSpPr>
          <p:nvPr/>
        </p:nvCxnSpPr>
        <p:spPr bwMode="auto">
          <a:xfrm>
            <a:off x="3522332" y="1625393"/>
            <a:ext cx="2448035" cy="956993"/>
          </a:xfrm>
          <a:prstGeom prst="curvedConnector2">
            <a:avLst/>
          </a:prstGeom>
          <a:solidFill>
            <a:srgbClr val="0183B7"/>
          </a:solidFill>
          <a:ln w="53975" cap="flat" cmpd="sng" algn="ctr">
            <a:solidFill>
              <a:schemeClr val="accent1"/>
            </a:solidFill>
            <a:prstDash val="solid"/>
            <a:round/>
            <a:headEnd type="triangle"/>
            <a:tailEnd type="triangle"/>
          </a:ln>
          <a:effectLst/>
        </p:spPr>
      </p:cxnSp>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15</a:t>
            </a:fld>
            <a:endParaRPr lang="en-US" sz="600" dirty="0">
              <a:latin typeface="Arial"/>
              <a:ea typeface="Apple LiGothic Medium"/>
            </a:endParaRPr>
          </a:p>
        </p:txBody>
      </p:sp>
      <p:sp>
        <p:nvSpPr>
          <p:cNvPr id="10" name="Rectangle 9"/>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2" name="Rectangle 11"/>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3"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3" name="Footer Placeholder 2"/>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15</a:t>
            </a:fld>
            <a:endParaRPr lang="uk-UA" dirty="0"/>
          </a:p>
        </p:txBody>
      </p:sp>
    </p:spTree>
    <p:extLst>
      <p:ext uri="{BB962C8B-B14F-4D97-AF65-F5344CB8AC3E}">
        <p14:creationId xmlns:p14="http://schemas.microsoft.com/office/powerpoint/2010/main" val="2982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Where to get the Models?</a:t>
            </a:r>
          </a:p>
        </p:txBody>
      </p:sp>
      <p:sp>
        <p:nvSpPr>
          <p:cNvPr id="81922" name="Content Placeholder 2"/>
          <p:cNvSpPr>
            <a:spLocks noGrp="1"/>
          </p:cNvSpPr>
          <p:nvPr>
            <p:ph type="body" sz="quarter" idx="4294967295"/>
          </p:nvPr>
        </p:nvSpPr>
        <p:spPr>
          <a:xfrm>
            <a:off x="0" y="1347788"/>
            <a:ext cx="4143632" cy="3168650"/>
          </a:xfrm>
        </p:spPr>
        <p:txBody>
          <a:bodyPr>
            <a:normAutofit/>
          </a:bodyPr>
          <a:lstStyle/>
          <a:p>
            <a:r>
              <a:rPr lang="en-US" dirty="0">
                <a:latin typeface="Arial" charset="0"/>
                <a:ea typeface="Apple LiGothic Medium" charset="0"/>
                <a:cs typeface="Apple LiGothic Medium" charset="0"/>
                <a:hlinkClick r:id="rId3"/>
              </a:rPr>
              <a:t>https://</a:t>
            </a:r>
            <a:r>
              <a:rPr lang="en-US" dirty="0" smtClean="0">
                <a:latin typeface="Arial" charset="0"/>
                <a:ea typeface="Apple LiGothic Medium" charset="0"/>
                <a:cs typeface="Apple LiGothic Medium" charset="0"/>
                <a:hlinkClick r:id="rId3"/>
              </a:rPr>
              <a:t>github.com/YangModels/yang</a:t>
            </a:r>
            <a:r>
              <a:rPr lang="en-US" dirty="0" smtClean="0">
                <a:latin typeface="Arial" charset="0"/>
                <a:ea typeface="Apple LiGothic Medium" charset="0"/>
                <a:cs typeface="Apple LiGothic Medium" charset="0"/>
              </a:rPr>
              <a:t/>
            </a:r>
            <a:br>
              <a:rPr lang="en-US" dirty="0" smtClean="0">
                <a:latin typeface="Arial" charset="0"/>
                <a:ea typeface="Apple LiGothic Medium" charset="0"/>
                <a:cs typeface="Apple LiGothic Medium" charset="0"/>
              </a:rPr>
            </a:br>
            <a:r>
              <a:rPr lang="en-US" dirty="0" smtClean="0">
                <a:latin typeface="Arial" charset="0"/>
                <a:ea typeface="Apple LiGothic Medium" charset="0"/>
                <a:cs typeface="Apple LiGothic Medium" charset="0"/>
              </a:rPr>
              <a:t/>
            </a:r>
            <a:br>
              <a:rPr lang="en-US" dirty="0" smtClean="0">
                <a:latin typeface="Arial" charset="0"/>
                <a:ea typeface="Apple LiGothic Medium" charset="0"/>
                <a:cs typeface="Apple LiGothic Medium" charset="0"/>
              </a:rPr>
            </a:br>
            <a:r>
              <a:rPr lang="en-US" i="1" dirty="0" smtClean="0">
                <a:latin typeface="Arial" charset="0"/>
                <a:ea typeface="ＭＳ Ｐゴシック" charset="0"/>
                <a:cs typeface="ＭＳ Ｐゴシック" charset="0"/>
              </a:rPr>
              <a:t>“YANG </a:t>
            </a:r>
            <a:r>
              <a:rPr lang="en-US" i="1" dirty="0">
                <a:latin typeface="Arial" charset="0"/>
                <a:ea typeface="ＭＳ Ｐゴシック" charset="0"/>
                <a:cs typeface="ＭＳ Ｐゴシック" charset="0"/>
              </a:rPr>
              <a:t>modules from standard organizations such as the IETF, open source such as Open Daylight or vendor specific modules”</a:t>
            </a:r>
            <a:endParaRPr lang="en-US" altLang="ja-JP" i="1"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hlinkClick r:id="rId4"/>
              </a:rPr>
              <a:t>https://github.com/CiscoDevNet/xe-netconf-yang</a:t>
            </a:r>
            <a:r>
              <a:rPr lang="en-US" dirty="0">
                <a:latin typeface="Arial" charset="0"/>
                <a:ea typeface="Apple LiGothic Medium" charset="0"/>
                <a:cs typeface="Apple LiGothic Medium" charset="0"/>
              </a:rPr>
              <a:t> **</a:t>
            </a:r>
          </a:p>
          <a:p>
            <a:r>
              <a:rPr lang="en-US" dirty="0">
                <a:latin typeface="Arial" charset="0"/>
                <a:ea typeface="Apple LiGothic Medium" charset="0"/>
                <a:cs typeface="Apple LiGothic Medium" charset="0"/>
              </a:rPr>
              <a:t>During a lab, like here </a:t>
            </a:r>
            <a:r>
              <a:rPr lang="en-US" dirty="0">
                <a:latin typeface="Arial" charset="0"/>
                <a:ea typeface="Apple LiGothic Medium" charset="0"/>
                <a:cs typeface="Apple LiGothic Medium" charset="0"/>
                <a:sym typeface="Wingdings" charset="0"/>
              </a:rPr>
              <a:t></a:t>
            </a:r>
          </a:p>
        </p:txBody>
      </p:sp>
      <p:pic>
        <p:nvPicPr>
          <p:cNvPr id="5" name="Picture 4"/>
          <p:cNvPicPr>
            <a:picLocks noChangeAspect="1"/>
          </p:cNvPicPr>
          <p:nvPr/>
        </p:nvPicPr>
        <p:blipFill>
          <a:blip r:embed="rId5"/>
          <a:stretch>
            <a:fillRect/>
          </a:stretch>
        </p:blipFill>
        <p:spPr>
          <a:xfrm>
            <a:off x="4568825" y="1077913"/>
            <a:ext cx="4121150" cy="3509962"/>
          </a:xfrm>
          <a:prstGeom prst="rect">
            <a:avLst/>
          </a:prstGeom>
          <a:ln>
            <a:noFill/>
          </a:ln>
          <a:effectLst>
            <a:outerShdw blurRad="292100" dist="139700" dir="2700000" algn="tl" rotWithShape="0">
              <a:srgbClr val="333333">
                <a:alpha val="65000"/>
              </a:srgbClr>
            </a:outerShdw>
          </a:effectLst>
        </p:spPr>
      </p:pic>
      <p:sp>
        <p:nvSpPr>
          <p:cNvPr id="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16</a:t>
            </a:fld>
            <a:endParaRPr lang="uk-UA" dirty="0"/>
          </a:p>
        </p:txBody>
      </p:sp>
    </p:spTree>
    <p:extLst>
      <p:ext uri="{BB962C8B-B14F-4D97-AF65-F5344CB8AC3E}">
        <p14:creationId xmlns:p14="http://schemas.microsoft.com/office/powerpoint/2010/main" val="208916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2"/>
          <p:cNvSpPr>
            <a:spLocks noGrp="1"/>
          </p:cNvSpPr>
          <p:nvPr>
            <p:ph type="body" sz="quarter" idx="10"/>
          </p:nvPr>
        </p:nvSpPr>
        <p:spPr/>
        <p:txBody>
          <a:bodyPr>
            <a:normAutofit lnSpcReduction="10000"/>
          </a:bodyPr>
          <a:lstStyle/>
          <a:p>
            <a:r>
              <a:rPr lang="en-US" b="1" dirty="0" err="1" smtClean="0">
                <a:latin typeface="Arial" charset="0"/>
                <a:ea typeface="Apple LiGothic Medium" charset="0"/>
                <a:cs typeface="Apple LiGothic Medium" charset="0"/>
              </a:rPr>
              <a:t>pyang</a:t>
            </a:r>
            <a:r>
              <a:rPr lang="en-US" dirty="0" smtClean="0">
                <a:latin typeface="Arial" charset="0"/>
                <a:ea typeface="Apple LiGothic Medium" charset="0"/>
                <a:cs typeface="Apple LiGothic Medium" charset="0"/>
              </a:rPr>
              <a:t> </a:t>
            </a:r>
            <a:r>
              <a:rPr lang="en-US" dirty="0">
                <a:latin typeface="Arial" charset="0"/>
                <a:ea typeface="Apple LiGothic Medium" charset="0"/>
                <a:cs typeface="Apple LiGothic Medium" charset="0"/>
              </a:rPr>
              <a:t>‘An extensible YANG validator and converter in python’</a:t>
            </a:r>
          </a:p>
          <a:p>
            <a:pPr lvl="1"/>
            <a:r>
              <a:rPr lang="en-US" dirty="0">
                <a:latin typeface="Arial" charset="0"/>
                <a:ea typeface="Apple LiGothic Medium" charset="0"/>
                <a:cs typeface="Apple LiGothic Medium" charset="0"/>
                <a:hlinkClick r:id="rId2"/>
              </a:rPr>
              <a:t>https://github.com/mbj4668/pyang</a:t>
            </a:r>
            <a:endParaRPr lang="en-US"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rPr>
              <a:t>Via </a:t>
            </a:r>
            <a:r>
              <a:rPr lang="en-US" dirty="0" err="1">
                <a:latin typeface="Arial" charset="0"/>
                <a:ea typeface="Apple LiGothic Medium" charset="0"/>
                <a:cs typeface="Apple LiGothic Medium" charset="0"/>
              </a:rPr>
              <a:t>PyPi</a:t>
            </a:r>
            <a:r>
              <a:rPr lang="en-US" dirty="0">
                <a:latin typeface="Arial" charset="0"/>
                <a:ea typeface="Apple LiGothic Medium" charset="0"/>
                <a:cs typeface="Apple LiGothic Medium" charset="0"/>
              </a:rPr>
              <a:t>: </a:t>
            </a:r>
            <a:r>
              <a:rPr lang="en-US" dirty="0" err="1">
                <a:latin typeface="Courier New" charset="0"/>
                <a:ea typeface="ＭＳ Ｐゴシック" charset="0"/>
                <a:cs typeface="ＭＳ Ｐゴシック" charset="0"/>
              </a:rPr>
              <a:t>pyang</a:t>
            </a:r>
            <a:r>
              <a:rPr lang="en-US" dirty="0">
                <a:latin typeface="Courier New" charset="0"/>
                <a:ea typeface="ＭＳ Ｐゴシック" charset="0"/>
                <a:cs typeface="ＭＳ Ｐゴシック" charset="0"/>
              </a:rPr>
              <a:t> - A YANG (RFC 6020) validator and converter</a:t>
            </a:r>
          </a:p>
          <a:p>
            <a:pPr lvl="1"/>
            <a:r>
              <a:rPr lang="en-US" dirty="0">
                <a:latin typeface="Arial" charset="0"/>
                <a:ea typeface="Apple LiGothic Medium" charset="0"/>
                <a:cs typeface="Apple LiGothic Medium" charset="0"/>
              </a:rPr>
              <a:t>Mandatory tool </a:t>
            </a:r>
            <a:r>
              <a:rPr lang="en-US" dirty="0">
                <a:latin typeface="Arial" charset="0"/>
                <a:ea typeface="Apple LiGothic Medium" charset="0"/>
                <a:cs typeface="Apple LiGothic Medium" charset="0"/>
                <a:sym typeface="Wingdings" charset="0"/>
              </a:rPr>
              <a:t></a:t>
            </a:r>
            <a:endParaRPr lang="en-US" dirty="0">
              <a:latin typeface="Arial" charset="0"/>
              <a:ea typeface="Apple LiGothic Medium" charset="0"/>
              <a:cs typeface="Apple LiGothic Medium" charset="0"/>
            </a:endParaRPr>
          </a:p>
          <a:p>
            <a:r>
              <a:rPr lang="en-US" b="1" dirty="0">
                <a:latin typeface="Arial" charset="0"/>
                <a:ea typeface="Apple LiGothic Medium" charset="0"/>
                <a:cs typeface="Apple LiGothic Medium" charset="0"/>
              </a:rPr>
              <a:t>YANG Explorer </a:t>
            </a:r>
            <a:r>
              <a:rPr lang="en-US" dirty="0">
                <a:latin typeface="Arial" charset="0"/>
                <a:ea typeface="Apple LiGothic Medium" charset="0"/>
                <a:cs typeface="Apple LiGothic Medium" charset="0"/>
              </a:rPr>
              <a:t>‘</a:t>
            </a:r>
            <a:r>
              <a:rPr lang="en-US" altLang="ja-JP" dirty="0">
                <a:latin typeface="Arial" charset="0"/>
                <a:ea typeface="Apple LiGothic Medium" charset="0"/>
                <a:cs typeface="Apple LiGothic Medium" charset="0"/>
              </a:rPr>
              <a:t>An open-source </a:t>
            </a:r>
            <a:r>
              <a:rPr lang="en-US" altLang="ja-JP" dirty="0" smtClean="0">
                <a:latin typeface="Arial" charset="0"/>
                <a:ea typeface="Apple LiGothic Medium" charset="0"/>
                <a:cs typeface="Apple LiGothic Medium" charset="0"/>
              </a:rPr>
              <a:t/>
            </a:r>
            <a:br>
              <a:rPr lang="en-US" altLang="ja-JP" dirty="0" smtClean="0">
                <a:latin typeface="Arial" charset="0"/>
                <a:ea typeface="Apple LiGothic Medium" charset="0"/>
                <a:cs typeface="Apple LiGothic Medium" charset="0"/>
              </a:rPr>
            </a:br>
            <a:r>
              <a:rPr lang="en-US" altLang="ja-JP" dirty="0" smtClean="0">
                <a:latin typeface="Arial" charset="0"/>
                <a:ea typeface="Apple LiGothic Medium" charset="0"/>
                <a:cs typeface="Apple LiGothic Medium" charset="0"/>
              </a:rPr>
              <a:t>YANG </a:t>
            </a:r>
            <a:r>
              <a:rPr lang="en-US" altLang="ja-JP" dirty="0">
                <a:latin typeface="Arial" charset="0"/>
                <a:ea typeface="Apple LiGothic Medium" charset="0"/>
                <a:cs typeface="Apple LiGothic Medium" charset="0"/>
              </a:rPr>
              <a:t>Browser and RPC Builder Application</a:t>
            </a:r>
            <a:r>
              <a:rPr lang="en-US" dirty="0">
                <a:latin typeface="Arial" charset="0"/>
                <a:ea typeface="Apple LiGothic Medium" charset="0"/>
                <a:cs typeface="Apple LiGothic Medium" charset="0"/>
              </a:rPr>
              <a:t>’</a:t>
            </a:r>
            <a:endParaRPr lang="en-US" altLang="ja-JP"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hlinkClick r:id="rId3"/>
              </a:rPr>
              <a:t>https://github.com/CiscoDevNet/yang-explorer</a:t>
            </a:r>
            <a:endParaRPr lang="en-US" dirty="0">
              <a:latin typeface="Arial" charset="0"/>
              <a:ea typeface="Apple LiGothic Medium" charset="0"/>
              <a:cs typeface="Apple LiGothic Medium" charset="0"/>
            </a:endParaRPr>
          </a:p>
          <a:p>
            <a:pPr lvl="1"/>
            <a:r>
              <a:rPr lang="en-US" dirty="0">
                <a:latin typeface="Arial" charset="0"/>
                <a:ea typeface="Apple LiGothic Medium" charset="0"/>
                <a:cs typeface="Apple LiGothic Medium" charset="0"/>
              </a:rPr>
              <a:t>Web Based GUI</a:t>
            </a:r>
          </a:p>
          <a:p>
            <a:pPr lvl="1"/>
            <a:r>
              <a:rPr lang="en-US" dirty="0">
                <a:latin typeface="Arial" charset="0"/>
                <a:ea typeface="Apple LiGothic Medium" charset="0"/>
                <a:cs typeface="Apple LiGothic Medium" charset="0"/>
              </a:rPr>
              <a:t>More difficult to get started with</a:t>
            </a:r>
          </a:p>
        </p:txBody>
      </p:sp>
      <p:sp>
        <p:nvSpPr>
          <p:cNvPr id="82945" name="Title 1"/>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Tools to work with YANG Models</a:t>
            </a:r>
          </a:p>
        </p:txBody>
      </p:sp>
      <p:pic>
        <p:nvPicPr>
          <p:cNvPr id="5" name="Picture 4"/>
          <p:cNvPicPr>
            <a:picLocks noChangeAspect="1"/>
          </p:cNvPicPr>
          <p:nvPr/>
        </p:nvPicPr>
        <p:blipFill>
          <a:blip r:embed="rId4"/>
          <a:stretch>
            <a:fillRect/>
          </a:stretch>
        </p:blipFill>
        <p:spPr>
          <a:xfrm>
            <a:off x="6275388" y="2590006"/>
            <a:ext cx="2359025" cy="2052638"/>
          </a:xfrm>
          <a:prstGeom prst="rect">
            <a:avLst/>
          </a:prstGeom>
          <a:ln>
            <a:noFill/>
          </a:ln>
          <a:effectLst>
            <a:outerShdw blurRad="292100" dist="139700" dir="2700000" algn="tl" rotWithShape="0">
              <a:srgbClr val="333333">
                <a:alpha val="65000"/>
              </a:srgbClr>
            </a:outerShdw>
          </a:effectLst>
        </p:spPr>
      </p:pic>
      <p:sp>
        <p:nvSpPr>
          <p:cNvPr id="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89063549"/>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NETCONF Overview</a:t>
            </a:r>
            <a:endParaRPr lang="en-US" dirty="0"/>
          </a:p>
        </p:txBody>
      </p:sp>
      <p:sp>
        <p:nvSpPr>
          <p:cNvPr id="4" name="Rectangle 3"/>
          <p:cNvSpPr/>
          <p:nvPr/>
        </p:nvSpPr>
        <p:spPr>
          <a:xfrm>
            <a:off x="6256429" y="1136651"/>
            <a:ext cx="2750950" cy="3492500"/>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ectangle 4"/>
          <p:cNvSpPr/>
          <p:nvPr/>
        </p:nvSpPr>
        <p:spPr>
          <a:xfrm>
            <a:off x="305911" y="4025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5911" y="3241675"/>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5911" y="2501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5911" y="17843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5911" y="10477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5489" y="17843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5489" y="10477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5489" y="250190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smtClean="0"/>
              <a:t>NETCONF operations</a:t>
            </a:r>
            <a:endParaRPr lang="en-US" sz="1200" dirty="0"/>
          </a:p>
          <a:p>
            <a:pPr algn="ctr"/>
            <a:r>
              <a:rPr lang="en-US" sz="1200" dirty="0"/>
              <a:t>&lt;edit-config&gt;, &lt;get-config&gt;, &lt;get&gt;</a:t>
            </a:r>
          </a:p>
        </p:txBody>
      </p:sp>
      <p:sp>
        <p:nvSpPr>
          <p:cNvPr id="13" name="Rectangle 12"/>
          <p:cNvSpPr/>
          <p:nvPr/>
        </p:nvSpPr>
        <p:spPr>
          <a:xfrm>
            <a:off x="2575489" y="3241675"/>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5489" y="4025902"/>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9398" y="1273174"/>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Manager (client)</a:t>
            </a:r>
          </a:p>
        </p:txBody>
      </p:sp>
      <p:sp>
        <p:nvSpPr>
          <p:cNvPr id="16" name="Can 15"/>
          <p:cNvSpPr/>
          <p:nvPr/>
        </p:nvSpPr>
        <p:spPr>
          <a:xfrm>
            <a:off x="6684516" y="3055937"/>
            <a:ext cx="2107390" cy="1520825"/>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smtClean="0"/>
          </a:p>
        </p:txBody>
      </p:sp>
      <p:sp>
        <p:nvSpPr>
          <p:cNvPr id="17" name="Isosceles Triangle 16"/>
          <p:cNvSpPr/>
          <p:nvPr/>
        </p:nvSpPr>
        <p:spPr>
          <a:xfrm>
            <a:off x="7417809" y="3401777"/>
            <a:ext cx="1283160" cy="990834"/>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a:t>
            </a:r>
            <a:r>
              <a:rPr lang="en-US" sz="900" dirty="0" smtClean="0">
                <a:solidFill>
                  <a:schemeClr val="tx1"/>
                </a:solidFill>
              </a:rPr>
              <a:t>per YANG</a:t>
            </a:r>
            <a:endParaRPr lang="en-US" sz="900" dirty="0">
              <a:solidFill>
                <a:schemeClr val="tx1"/>
              </a:solidFill>
            </a:endParaRPr>
          </a:p>
        </p:txBody>
      </p:sp>
      <p:sp>
        <p:nvSpPr>
          <p:cNvPr id="18" name="TextBox 17"/>
          <p:cNvSpPr txBox="1"/>
          <p:nvPr/>
        </p:nvSpPr>
        <p:spPr>
          <a:xfrm>
            <a:off x="6766146" y="353330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9398" y="2609848"/>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Agent</a:t>
            </a:r>
          </a:p>
          <a:p>
            <a:pPr algn="ctr"/>
            <a:r>
              <a:rPr lang="en-US" dirty="0" smtClean="0">
                <a:solidFill>
                  <a:schemeClr val="bg1"/>
                </a:solidFill>
              </a:rPr>
              <a:t>(server)</a:t>
            </a:r>
          </a:p>
        </p:txBody>
      </p:sp>
      <p:sp>
        <p:nvSpPr>
          <p:cNvPr id="21" name="Rounded Rectangular Callout 20"/>
          <p:cNvSpPr/>
          <p:nvPr/>
        </p:nvSpPr>
        <p:spPr>
          <a:xfrm>
            <a:off x="5045910" y="1895337"/>
            <a:ext cx="2199694" cy="1474675"/>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sz="1350" b="1" dirty="0">
                <a:solidFill>
                  <a:schemeClr val="bg1"/>
                </a:solidFill>
              </a:rPr>
              <a:t>Several data stores:</a:t>
            </a:r>
          </a:p>
          <a:p>
            <a:pPr marL="214313" indent="-214313">
              <a:buFont typeface="Arial" panose="020B0604020202020204" pitchFamily="34" charset="0"/>
              <a:buChar char="•"/>
            </a:pPr>
            <a:r>
              <a:rPr lang="en-US" sz="1350" dirty="0">
                <a:solidFill>
                  <a:schemeClr val="bg1"/>
                </a:solidFill>
              </a:rPr>
              <a:t>Running</a:t>
            </a:r>
          </a:p>
          <a:p>
            <a:pPr marL="214313" indent="-214313">
              <a:buFont typeface="Arial" panose="020B0604020202020204" pitchFamily="34" charset="0"/>
              <a:buChar char="•"/>
            </a:pPr>
            <a:r>
              <a:rPr lang="en-US" sz="1350" dirty="0">
                <a:solidFill>
                  <a:schemeClr val="bg1"/>
                </a:solidFill>
              </a:rPr>
              <a:t>Startup</a:t>
            </a:r>
          </a:p>
          <a:p>
            <a:pPr marL="214313" indent="-214313">
              <a:buFont typeface="Arial" panose="020B0604020202020204" pitchFamily="34" charset="0"/>
              <a:buChar char="•"/>
            </a:pPr>
            <a:r>
              <a:rPr lang="en-US" sz="1350" dirty="0">
                <a:solidFill>
                  <a:schemeClr val="bg1"/>
                </a:solidFill>
              </a:rPr>
              <a:t>Candidate</a:t>
            </a:r>
          </a:p>
        </p:txBody>
      </p:sp>
      <p:sp>
        <p:nvSpPr>
          <p:cNvPr id="3" name="Up-Down Arrow 2"/>
          <p:cNvSpPr/>
          <p:nvPr/>
        </p:nvSpPr>
        <p:spPr>
          <a:xfrm>
            <a:off x="7524961" y="1834826"/>
            <a:ext cx="493793" cy="835534"/>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smtClean="0"/>
          </a:p>
        </p:txBody>
      </p:sp>
      <p:sp>
        <p:nvSpPr>
          <p:cNvPr id="2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27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mph" presetSubtype="0" grpId="0" nodeType="withEffect">
                                  <p:stCondLst>
                                    <p:cond delay="0"/>
                                  </p:stCondLst>
                                  <p:childTnLst>
                                    <p:set>
                                      <p:cBhvr rctx="PPT">
                                        <p:cTn id="24" dur="indefinite"/>
                                        <p:tgtEl>
                                          <p:spTgt spid="5"/>
                                        </p:tgtEl>
                                        <p:attrNameLst>
                                          <p:attrName>style.opacity</p:attrName>
                                        </p:attrNameLst>
                                      </p:cBhvr>
                                      <p:to>
                                        <p:strVal val="0.5"/>
                                      </p:to>
                                    </p:set>
                                    <p:animEffect filter="image" prLst="opacity: 0.5">
                                      <p:cBhvr rctx="IE">
                                        <p:cTn id="25" dur="indefinite"/>
                                        <p:tgtEl>
                                          <p:spTgt spid="5"/>
                                        </p:tgtEl>
                                      </p:cBhvr>
                                    </p:animEffect>
                                  </p:childTnLst>
                                </p:cTn>
                              </p:par>
                              <p:par>
                                <p:cTn id="26" presetID="9" presetClass="emph" presetSubtype="0" grpId="0" nodeType="withEffect">
                                  <p:stCondLst>
                                    <p:cond delay="0"/>
                                  </p:stCondLst>
                                  <p:childTnLst>
                                    <p:set>
                                      <p:cBhvr rctx="PPT">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9" presetClass="emph" presetSubtype="0" grpId="0" nodeType="withEffect">
                                  <p:stCondLst>
                                    <p:cond delay="0"/>
                                  </p:stCondLst>
                                  <p:childTnLst>
                                    <p:set>
                                      <p:cBhvr rctx="PPT">
                                        <p:cTn id="30" dur="indefinite"/>
                                        <p:tgtEl>
                                          <p:spTgt spid="7"/>
                                        </p:tgtEl>
                                        <p:attrNameLst>
                                          <p:attrName>style.opacity</p:attrName>
                                        </p:attrNameLst>
                                      </p:cBhvr>
                                      <p:to>
                                        <p:strVal val="0.5"/>
                                      </p:to>
                                    </p:set>
                                    <p:animEffect filter="image" prLst="opacity: 0.5">
                                      <p:cBhvr rctx="IE">
                                        <p:cTn id="31" dur="indefinite"/>
                                        <p:tgtEl>
                                          <p:spTgt spid="7"/>
                                        </p:tgtEl>
                                      </p:cBhvr>
                                    </p:animEffect>
                                  </p:childTnLst>
                                </p:cTn>
                              </p:par>
                              <p:par>
                                <p:cTn id="32" presetID="9" presetClass="emph" presetSubtype="0" grpId="0" nodeType="withEffect">
                                  <p:stCondLst>
                                    <p:cond delay="0"/>
                                  </p:stCondLst>
                                  <p:childTnLst>
                                    <p:set>
                                      <p:cBhvr rctx="PPT">
                                        <p:cTn id="33" dur="indefinite"/>
                                        <p:tgtEl>
                                          <p:spTgt spid="8"/>
                                        </p:tgtEl>
                                        <p:attrNameLst>
                                          <p:attrName>style.opacity</p:attrName>
                                        </p:attrNameLst>
                                      </p:cBhvr>
                                      <p:to>
                                        <p:strVal val="0.5"/>
                                      </p:to>
                                    </p:set>
                                    <p:animEffect filter="image" prLst="opacity: 0.5">
                                      <p:cBhvr rctx="IE">
                                        <p:cTn id="34" dur="indefinite"/>
                                        <p:tgtEl>
                                          <p:spTgt spid="8"/>
                                        </p:tgtEl>
                                      </p:cBhvr>
                                    </p:animEffect>
                                  </p:childTnLst>
                                </p:cTn>
                              </p:par>
                              <p:par>
                                <p:cTn id="35" presetID="9" presetClass="emph" presetSubtype="0" grpId="0" nodeType="withEffect">
                                  <p:stCondLst>
                                    <p:cond delay="0"/>
                                  </p:stCondLst>
                                  <p:childTnLst>
                                    <p:set>
                                      <p:cBhvr rctx="PPT">
                                        <p:cTn id="36" dur="indefinite"/>
                                        <p:tgtEl>
                                          <p:spTgt spid="9"/>
                                        </p:tgtEl>
                                        <p:attrNameLst>
                                          <p:attrName>style.opacity</p:attrName>
                                        </p:attrNameLst>
                                      </p:cBhvr>
                                      <p:to>
                                        <p:strVal val="0.5"/>
                                      </p:to>
                                    </p:set>
                                    <p:animEffect filter="image" prLst="opacity: 0.5">
                                      <p:cBhvr rctx="IE">
                                        <p:cTn id="37" dur="indefinite"/>
                                        <p:tgtEl>
                                          <p:spTgt spid="9"/>
                                        </p:tgtEl>
                                      </p:cBhvr>
                                    </p:animEffect>
                                  </p:childTnLst>
                                </p:cTn>
                              </p:par>
                              <p:par>
                                <p:cTn id="38" presetID="9" presetClass="emph" presetSubtype="0" grpId="0" nodeType="withEffect">
                                  <p:stCondLst>
                                    <p:cond delay="0"/>
                                  </p:stCondLst>
                                  <p:childTnLst>
                                    <p:set>
                                      <p:cBhvr rctx="PPT">
                                        <p:cTn id="39" dur="indefinite"/>
                                        <p:tgtEl>
                                          <p:spTgt spid="10"/>
                                        </p:tgtEl>
                                        <p:attrNameLst>
                                          <p:attrName>style.opacity</p:attrName>
                                        </p:attrNameLst>
                                      </p:cBhvr>
                                      <p:to>
                                        <p:strVal val="0.5"/>
                                      </p:to>
                                    </p:set>
                                    <p:animEffect filter="image" prLst="opacity: 0.5">
                                      <p:cBhvr rctx="IE">
                                        <p:cTn id="40" dur="indefinite"/>
                                        <p:tgtEl>
                                          <p:spTgt spid="10"/>
                                        </p:tgtEl>
                                      </p:cBhvr>
                                    </p:animEffect>
                                  </p:childTnLst>
                                </p:cTn>
                              </p:par>
                              <p:par>
                                <p:cTn id="41" presetID="9" presetClass="emph" presetSubtype="0" grpId="0" nodeType="withEffect">
                                  <p:stCondLst>
                                    <p:cond delay="0"/>
                                  </p:stCondLst>
                                  <p:childTnLst>
                                    <p:set>
                                      <p:cBhvr rctx="PPT">
                                        <p:cTn id="42" dur="indefinite"/>
                                        <p:tgtEl>
                                          <p:spTgt spid="11"/>
                                        </p:tgtEl>
                                        <p:attrNameLst>
                                          <p:attrName>style.opacity</p:attrName>
                                        </p:attrNameLst>
                                      </p:cBhvr>
                                      <p:to>
                                        <p:strVal val="0.5"/>
                                      </p:to>
                                    </p:set>
                                    <p:animEffect filter="image" prLst="opacity: 0.5">
                                      <p:cBhvr rctx="IE">
                                        <p:cTn id="43" dur="indefinite"/>
                                        <p:tgtEl>
                                          <p:spTgt spid="11"/>
                                        </p:tgtEl>
                                      </p:cBhvr>
                                    </p:animEffect>
                                  </p:childTnLst>
                                </p:cTn>
                              </p:par>
                              <p:par>
                                <p:cTn id="44" presetID="9" presetClass="emph" presetSubtype="0" grpId="0" nodeType="withEffect">
                                  <p:stCondLst>
                                    <p:cond delay="0"/>
                                  </p:stCondLst>
                                  <p:childTnLst>
                                    <p:set>
                                      <p:cBhvr rctx="PPT">
                                        <p:cTn id="45" dur="indefinite"/>
                                        <p:tgtEl>
                                          <p:spTgt spid="12"/>
                                        </p:tgtEl>
                                        <p:attrNameLst>
                                          <p:attrName>style.opacity</p:attrName>
                                        </p:attrNameLst>
                                      </p:cBhvr>
                                      <p:to>
                                        <p:strVal val="0.5"/>
                                      </p:to>
                                    </p:set>
                                    <p:animEffect filter="image" prLst="opacity: 0.5">
                                      <p:cBhvr rctx="IE">
                                        <p:cTn id="46" dur="indefinite"/>
                                        <p:tgtEl>
                                          <p:spTgt spid="12"/>
                                        </p:tgtEl>
                                      </p:cBhvr>
                                    </p:animEffect>
                                  </p:childTnLst>
                                </p:cTn>
                              </p:par>
                              <p:par>
                                <p:cTn id="47" presetID="9" presetClass="emph" presetSubtype="0" grpId="0" nodeType="withEffect">
                                  <p:stCondLst>
                                    <p:cond delay="0"/>
                                  </p:stCondLst>
                                  <p:childTnLst>
                                    <p:set>
                                      <p:cBhvr rctx="PPT">
                                        <p:cTn id="48" dur="indefinite"/>
                                        <p:tgtEl>
                                          <p:spTgt spid="13"/>
                                        </p:tgtEl>
                                        <p:attrNameLst>
                                          <p:attrName>style.opacity</p:attrName>
                                        </p:attrNameLst>
                                      </p:cBhvr>
                                      <p:to>
                                        <p:strVal val="0.5"/>
                                      </p:to>
                                    </p:set>
                                    <p:animEffect filter="image" prLst="opacity: 0.5">
                                      <p:cBhvr rctx="IE">
                                        <p:cTn id="49" dur="indefinite"/>
                                        <p:tgtEl>
                                          <p:spTgt spid="13"/>
                                        </p:tgtEl>
                                      </p:cBhvr>
                                    </p:animEffect>
                                  </p:childTnLst>
                                </p:cTn>
                              </p:par>
                              <p:par>
                                <p:cTn id="50" presetID="9" presetClass="emph" presetSubtype="0" grpId="0" nodeType="withEffect">
                                  <p:stCondLst>
                                    <p:cond delay="0"/>
                                  </p:stCondLst>
                                  <p:childTnLst>
                                    <p:set>
                                      <p:cBhvr rctx="PPT">
                                        <p:cTn id="51" dur="indefinite"/>
                                        <p:tgtEl>
                                          <p:spTgt spid="14"/>
                                        </p:tgtEl>
                                        <p:attrNameLst>
                                          <p:attrName>style.opacity</p:attrName>
                                        </p:attrNameLst>
                                      </p:cBhvr>
                                      <p:to>
                                        <p:strVal val="0.5"/>
                                      </p:to>
                                    </p:set>
                                    <p:animEffect filter="image" prLst="opacity: 0.5">
                                      <p:cBhvr rctx="IE">
                                        <p:cTn id="52" dur="indefinite"/>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p:cNvSpPr>
          <p:nvPr/>
        </p:nvSpPr>
        <p:spPr bwMode="auto">
          <a:xfrm>
            <a:off x="358812" y="1148250"/>
            <a:ext cx="6495121" cy="348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256" tIns="45628" rIns="91256" bIns="45628" numCol="1" anchor="t" anchorCtr="0" compatLnSpc="1">
            <a:prstTxWarp prst="textNoShape">
              <a:avLst/>
            </a:prstTxWarp>
            <a:normAutofit lnSpcReduction="10000"/>
          </a:bodyPr>
          <a:lstStyle>
            <a:lvl1pPr marL="249603" indent="-247230" algn="l" rtl="0" eaLnBrk="1" fontAlgn="base" hangingPunct="1">
              <a:lnSpc>
                <a:spcPct val="90000"/>
              </a:lnSpc>
              <a:spcBef>
                <a:spcPts val="1600"/>
              </a:spcBef>
              <a:spcAft>
                <a:spcPct val="0"/>
              </a:spcAft>
              <a:buClrTx/>
              <a:buSzPct val="80000"/>
              <a:buFont typeface="Arial" panose="020B0604020202020204" pitchFamily="34" charset="0"/>
              <a:buChar char="•"/>
              <a:defRPr sz="2400">
                <a:solidFill>
                  <a:schemeClr val="tx1"/>
                </a:solidFill>
                <a:latin typeface="+mn-lt"/>
                <a:ea typeface="+mn-ea"/>
                <a:cs typeface="+mn-cs"/>
                <a:sym typeface="Arial" pitchFamily="34" charset="0"/>
              </a:defRPr>
            </a:lvl1pPr>
            <a:lvl2pPr marL="514683" indent="-257938" algn="l" rtl="0" eaLnBrk="1" fontAlgn="base" hangingPunct="1">
              <a:lnSpc>
                <a:spcPct val="90000"/>
              </a:lnSpc>
              <a:spcBef>
                <a:spcPts val="533"/>
              </a:spcBef>
              <a:spcAft>
                <a:spcPct val="0"/>
              </a:spcAft>
              <a:buClrTx/>
              <a:buSzPct val="80000"/>
              <a:buFont typeface="Arial" panose="020B0604020202020204" pitchFamily="34" charset="0"/>
              <a:buChar char="•"/>
              <a:defRPr sz="2100">
                <a:solidFill>
                  <a:schemeClr val="tx1"/>
                </a:solidFill>
                <a:latin typeface="+mn-lt"/>
                <a:ea typeface="+mn-ea"/>
                <a:cs typeface="+mn-cs"/>
                <a:sym typeface="Arial" pitchFamily="34" charset="0"/>
              </a:defRPr>
            </a:lvl2pPr>
            <a:lvl3pPr marL="72745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3pPr>
            <a:lvl4pPr marL="940183" indent="-212795" algn="l" rtl="0" eaLnBrk="1" fontAlgn="base" hangingPunct="1">
              <a:lnSpc>
                <a:spcPct val="90000"/>
              </a:lnSpc>
              <a:spcBef>
                <a:spcPts val="267"/>
              </a:spcBef>
              <a:spcAft>
                <a:spcPct val="0"/>
              </a:spcAft>
              <a:buClrTx/>
              <a:buSzPct val="80000"/>
              <a:buFont typeface="Arial" panose="020B0604020202020204" pitchFamily="34" charset="0"/>
              <a:buChar char="•"/>
              <a:defRPr sz="1900">
                <a:solidFill>
                  <a:schemeClr val="tx1"/>
                </a:solidFill>
                <a:latin typeface="+mn-lt"/>
                <a:ea typeface="+mn-ea"/>
                <a:cs typeface="+mn-cs"/>
                <a:sym typeface="Arial" pitchFamily="34" charset="0"/>
              </a:defRPr>
            </a:lvl4pPr>
            <a:lvl5pPr marL="1029346" indent="-89138" algn="l" rtl="0" eaLnBrk="1" fontAlgn="base" hangingPunct="1">
              <a:lnSpc>
                <a:spcPct val="95000"/>
              </a:lnSpc>
              <a:spcBef>
                <a:spcPts val="900"/>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885169"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222751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2569798"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912153" indent="-171135" algn="l" rtl="0" eaLnBrk="1" fontAlgn="base" hangingPunct="1">
              <a:lnSpc>
                <a:spcPct val="95000"/>
              </a:lnSpc>
              <a:spcBef>
                <a:spcPts val="1350"/>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2099" kern="0" dirty="0">
                <a:solidFill>
                  <a:srgbClr val="676767"/>
                </a:solidFill>
                <a:cs typeface="Courier"/>
              </a:rPr>
              <a:t>How do I know what a box can support?</a:t>
            </a:r>
          </a:p>
          <a:p>
            <a:endParaRPr lang="en-US" sz="2099" kern="0" dirty="0">
              <a:solidFill>
                <a:srgbClr val="676767"/>
              </a:solidFill>
              <a:cs typeface="Courier"/>
            </a:endParaRPr>
          </a:p>
          <a:p>
            <a:pPr lvl="1"/>
            <a:r>
              <a:rPr lang="en-US" sz="1874" kern="0" dirty="0">
                <a:solidFill>
                  <a:srgbClr val="676767"/>
                </a:solidFill>
                <a:cs typeface="Courier"/>
              </a:rPr>
              <a:t>Many other ways too.</a:t>
            </a:r>
          </a:p>
          <a:p>
            <a:pPr lvl="1"/>
            <a:r>
              <a:rPr lang="en-US" sz="1874" kern="0" dirty="0">
                <a:solidFill>
                  <a:srgbClr val="676767"/>
                </a:solidFill>
                <a:cs typeface="Courier"/>
              </a:rPr>
              <a:t>This is the capabilities exchange defined by the RFC</a:t>
            </a:r>
          </a:p>
          <a:p>
            <a:r>
              <a:rPr lang="en-US" sz="2099" kern="0" dirty="0">
                <a:solidFill>
                  <a:srgbClr val="676767"/>
                </a:solidFill>
                <a:cs typeface="Courier"/>
              </a:rPr>
              <a:t>Can I download all these models to help me code?</a:t>
            </a:r>
          </a:p>
          <a:p>
            <a:endParaRPr lang="en-US" sz="2099" kern="0" dirty="0">
              <a:solidFill>
                <a:srgbClr val="676767"/>
              </a:solidFill>
              <a:cs typeface="Courier"/>
            </a:endParaRPr>
          </a:p>
          <a:p>
            <a:pPr lvl="1"/>
            <a:endParaRPr lang="en-US" sz="2099" kern="0" dirty="0">
              <a:solidFill>
                <a:srgbClr val="676767"/>
              </a:solidFill>
              <a:cs typeface="Courier"/>
            </a:endParaRPr>
          </a:p>
          <a:p>
            <a:pPr lvl="1"/>
            <a:endParaRPr lang="en-US" sz="1874" kern="0" dirty="0" smtClean="0">
              <a:solidFill>
                <a:srgbClr val="676767"/>
              </a:solidFill>
              <a:cs typeface="Courier"/>
            </a:endParaRPr>
          </a:p>
          <a:p>
            <a:pPr lvl="1"/>
            <a:r>
              <a:rPr lang="en-US" sz="1874" kern="0" dirty="0" smtClean="0">
                <a:solidFill>
                  <a:srgbClr val="676767"/>
                </a:solidFill>
                <a:cs typeface="Courier"/>
              </a:rPr>
              <a:t>This </a:t>
            </a:r>
            <a:r>
              <a:rPr lang="en-US" sz="1874" kern="0" dirty="0">
                <a:solidFill>
                  <a:srgbClr val="676767"/>
                </a:solidFill>
                <a:cs typeface="Courier"/>
              </a:rPr>
              <a:t>is great for integrating.</a:t>
            </a:r>
          </a:p>
        </p:txBody>
      </p:sp>
      <p:sp>
        <p:nvSpPr>
          <p:cNvPr id="7" name="TextBox 6"/>
          <p:cNvSpPr txBox="1"/>
          <p:nvPr/>
        </p:nvSpPr>
        <p:spPr>
          <a:xfrm>
            <a:off x="646027" y="1541163"/>
            <a:ext cx="5153821" cy="323165"/>
          </a:xfrm>
          <a:prstGeom prst="rect">
            <a:avLst/>
          </a:prstGeom>
          <a:solidFill>
            <a:srgbClr val="D6F0F9"/>
          </a:solidFill>
          <a:ln>
            <a:solidFill>
              <a:srgbClr val="4F81BD"/>
            </a:solidFill>
          </a:ln>
        </p:spPr>
        <p:txBody>
          <a:bodyPr wrap="square" rtlCol="0">
            <a:spAutoFit/>
          </a:bodyPr>
          <a:lstStyle/>
          <a:p>
            <a:r>
              <a:rPr lang="en-US" sz="1500" dirty="0" err="1">
                <a:solidFill>
                  <a:srgbClr val="676767"/>
                </a:solidFill>
                <a:latin typeface="Courier" charset="0"/>
                <a:ea typeface="Courier" charset="0"/>
                <a:cs typeface="Courier" charset="0"/>
              </a:rPr>
              <a:t>ssh</a:t>
            </a:r>
            <a:r>
              <a:rPr lang="en-US" sz="1500" dirty="0">
                <a:solidFill>
                  <a:srgbClr val="676767"/>
                </a:solidFill>
                <a:latin typeface="Courier" charset="0"/>
                <a:ea typeface="Courier" charset="0"/>
                <a:cs typeface="Courier" charset="0"/>
              </a:rPr>
              <a:t> -p 830 </a:t>
            </a:r>
            <a:r>
              <a:rPr lang="en-US" sz="1500" dirty="0" smtClean="0">
                <a:solidFill>
                  <a:srgbClr val="676767"/>
                </a:solidFill>
                <a:latin typeface="Courier" charset="0"/>
                <a:ea typeface="Courier" charset="0"/>
                <a:cs typeface="Courier" charset="0"/>
                <a:hlinkClick r:id="rId3"/>
              </a:rPr>
              <a:t>vagrant@172.20.20.10</a:t>
            </a:r>
            <a:r>
              <a:rPr lang="en-US" sz="1500" dirty="0" smtClean="0">
                <a:solidFill>
                  <a:srgbClr val="676767"/>
                </a:solidFill>
                <a:latin typeface="Courier" charset="0"/>
                <a:ea typeface="Courier" charset="0"/>
                <a:cs typeface="Courier" charset="0"/>
              </a:rPr>
              <a:t> -s </a:t>
            </a:r>
            <a:r>
              <a:rPr lang="en-US" sz="1500" dirty="0" err="1">
                <a:solidFill>
                  <a:srgbClr val="676767"/>
                </a:solidFill>
                <a:latin typeface="Courier" charset="0"/>
                <a:ea typeface="Courier" charset="0"/>
                <a:cs typeface="Courier" charset="0"/>
              </a:rPr>
              <a:t>netconf</a:t>
            </a:r>
            <a:endParaRPr lang="en-US" sz="1500" dirty="0">
              <a:solidFill>
                <a:srgbClr val="676767"/>
              </a:solidFill>
              <a:latin typeface="Courier" charset="0"/>
              <a:ea typeface="Courier" charset="0"/>
              <a:cs typeface="Courier" charset="0"/>
            </a:endParaRPr>
          </a:p>
        </p:txBody>
      </p:sp>
      <p:sp>
        <p:nvSpPr>
          <p:cNvPr id="6" name="TextBox 5"/>
          <p:cNvSpPr txBox="1"/>
          <p:nvPr/>
        </p:nvSpPr>
        <p:spPr>
          <a:xfrm>
            <a:off x="755635" y="2994628"/>
            <a:ext cx="6860507" cy="1015663"/>
          </a:xfrm>
          <a:prstGeom prst="rect">
            <a:avLst/>
          </a:prstGeom>
          <a:solidFill>
            <a:srgbClr val="D6F0F9"/>
          </a:solidFill>
          <a:ln>
            <a:solidFill>
              <a:srgbClr val="4F81BD"/>
            </a:solidFill>
          </a:ln>
        </p:spPr>
        <p:txBody>
          <a:bodyPr wrap="square" rtlCol="0">
            <a:spAutoFit/>
          </a:bodyPr>
          <a:lstStyle/>
          <a:p>
            <a:r>
              <a:rPr lang="en-US" sz="1500" dirty="0">
                <a:solidFill>
                  <a:srgbClr val="676767"/>
                </a:solidFill>
                <a:latin typeface="Courier" charset="0"/>
                <a:ea typeface="Courier" charset="0"/>
                <a:cs typeface="Courier" charset="0"/>
              </a:rPr>
              <a:t>&lt;get-schema</a:t>
            </a:r>
            <a:br>
              <a:rPr lang="en-US" sz="1500" dirty="0">
                <a:solidFill>
                  <a:srgbClr val="676767"/>
                </a:solidFill>
                <a:latin typeface="Courier" charset="0"/>
                <a:ea typeface="Courier" charset="0"/>
                <a:cs typeface="Courier" charset="0"/>
              </a:rPr>
            </a:br>
            <a:r>
              <a:rPr lang="en-US" sz="1500" dirty="0" err="1">
                <a:solidFill>
                  <a:srgbClr val="676767"/>
                </a:solidFill>
                <a:latin typeface="Courier" charset="0"/>
                <a:ea typeface="Courier" charset="0"/>
                <a:cs typeface="Courier" charset="0"/>
              </a:rPr>
              <a:t>xmlns</a:t>
            </a:r>
            <a:r>
              <a:rPr lang="en-US" sz="1500" dirty="0">
                <a:solidFill>
                  <a:srgbClr val="676767"/>
                </a:solidFill>
                <a:latin typeface="Courier" charset="0"/>
                <a:ea typeface="Courier" charset="0"/>
                <a:cs typeface="Courier" charset="0"/>
              </a:rPr>
              <a:t>="</a:t>
            </a:r>
            <a:r>
              <a:rPr lang="en-US" sz="1500" dirty="0" err="1">
                <a:solidFill>
                  <a:srgbClr val="676767"/>
                </a:solidFill>
                <a:latin typeface="Courier" charset="0"/>
                <a:ea typeface="Courier" charset="0"/>
                <a:cs typeface="Courier" charset="0"/>
              </a:rPr>
              <a:t>urn:ietf:params:xml:ns:yang:ietf-netconf-monitoring</a:t>
            </a:r>
            <a:r>
              <a:rPr lang="en-US" sz="1500" dirty="0">
                <a:solidFill>
                  <a:srgbClr val="676767"/>
                </a:solidFill>
                <a:latin typeface="Courier" charset="0"/>
                <a:ea typeface="Courier" charset="0"/>
                <a:cs typeface="Courier" charset="0"/>
              </a:rPr>
              <a:t>"&gt;</a:t>
            </a:r>
            <a:br>
              <a:rPr lang="en-US" sz="1500" dirty="0">
                <a:solidFill>
                  <a:srgbClr val="676767"/>
                </a:solidFill>
                <a:latin typeface="Courier" charset="0"/>
                <a:ea typeface="Courier" charset="0"/>
                <a:cs typeface="Courier" charset="0"/>
              </a:rPr>
            </a:br>
            <a:r>
              <a:rPr lang="en-US" sz="1500" dirty="0">
                <a:solidFill>
                  <a:srgbClr val="676767"/>
                </a:solidFill>
                <a:latin typeface="Courier" charset="0"/>
                <a:ea typeface="Courier" charset="0"/>
                <a:cs typeface="Courier" charset="0"/>
              </a:rPr>
              <a:t>&lt;/get-schema&gt;</a:t>
            </a:r>
          </a:p>
        </p:txBody>
      </p:sp>
      <p:sp>
        <p:nvSpPr>
          <p:cNvPr id="8"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19</a:t>
            </a:fld>
            <a:endParaRPr lang="en-US" sz="600" dirty="0">
              <a:latin typeface="Arial"/>
              <a:ea typeface="Apple LiGothic Medium"/>
            </a:endParaRPr>
          </a:p>
        </p:txBody>
      </p:sp>
      <p:sp>
        <p:nvSpPr>
          <p:cNvPr id="9" name="Rectangle 8"/>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1" name="Rectangle 10"/>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2"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5" name="TextBox 14"/>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NETCONF Capabilities</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19</a:t>
            </a:fld>
            <a:endParaRPr lang="uk-UA" dirty="0"/>
          </a:p>
        </p:txBody>
      </p:sp>
    </p:spTree>
    <p:extLst>
      <p:ext uri="{BB962C8B-B14F-4D97-AF65-F5344CB8AC3E}">
        <p14:creationId xmlns:p14="http://schemas.microsoft.com/office/powerpoint/2010/main" val="23244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for the Enterprise</a:t>
            </a:r>
            <a:endParaRPr lang="en-US" dirty="0"/>
          </a:p>
        </p:txBody>
      </p:sp>
      <p:sp>
        <p:nvSpPr>
          <p:cNvPr id="25" name="Text Placeholder 24"/>
          <p:cNvSpPr>
            <a:spLocks noGrp="1"/>
          </p:cNvSpPr>
          <p:nvPr>
            <p:ph type="body" sz="quarter" idx="10"/>
          </p:nvPr>
        </p:nvSpPr>
        <p:spPr/>
        <p:txBody>
          <a:bodyPr/>
          <a:lstStyle/>
          <a:p>
            <a:r>
              <a:rPr lang="en-US" dirty="0" smtClean="0"/>
              <a:t>Kevin Kuhls, TME EISG</a:t>
            </a:r>
            <a:endParaRPr lang="en-US" dirty="0"/>
          </a:p>
        </p:txBody>
      </p:sp>
      <p:sp>
        <p:nvSpPr>
          <p:cNvPr id="3" name="Content Placeholder 2"/>
          <p:cNvSpPr>
            <a:spLocks noGrp="1"/>
          </p:cNvSpPr>
          <p:nvPr>
            <p:ph type="body" sz="quarter" idx="13"/>
          </p:nvPr>
        </p:nvSpPr>
        <p:spPr/>
        <p:txBody>
          <a:bodyPr/>
          <a:lstStyle/>
          <a:p>
            <a:r>
              <a:rPr lang="en-US" dirty="0" smtClean="0"/>
              <a:t>DEVNET-2449</a:t>
            </a:r>
            <a:endParaRPr lang="en-US" dirty="0"/>
          </a:p>
        </p:txBody>
      </p:sp>
    </p:spTree>
    <p:extLst>
      <p:ext uri="{BB962C8B-B14F-4D97-AF65-F5344CB8AC3E}">
        <p14:creationId xmlns:p14="http://schemas.microsoft.com/office/powerpoint/2010/main" val="31104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0"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graphicFrame>
        <p:nvGraphicFramePr>
          <p:cNvPr id="5" name="Table 4"/>
          <p:cNvGraphicFramePr>
            <a:graphicFrameLocks noGrp="1"/>
          </p:cNvGraphicFramePr>
          <p:nvPr>
            <p:extLst/>
          </p:nvPr>
        </p:nvGraphicFramePr>
        <p:xfrm>
          <a:off x="406945" y="1094444"/>
          <a:ext cx="8412363" cy="1340928"/>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80877">
                <a:tc>
                  <a:txBody>
                    <a:bodyPr/>
                    <a:lstStyle/>
                    <a:p>
                      <a:r>
                        <a:rPr lang="en-US" sz="1900" dirty="0" smtClean="0"/>
                        <a:t>Main Operations</a:t>
                      </a:r>
                      <a:endParaRPr lang="en-US" sz="1900" dirty="0"/>
                    </a:p>
                  </a:txBody>
                  <a:tcPr marL="91392" marR="91392" marT="45696" marB="45696"/>
                </a:tc>
                <a:tc>
                  <a:txBody>
                    <a:bodyPr/>
                    <a:lstStyle/>
                    <a:p>
                      <a:r>
                        <a:rPr lang="en-US" sz="1900" dirty="0" smtClean="0"/>
                        <a:t>Description</a:t>
                      </a:r>
                      <a:endParaRPr lang="en-US" sz="1900" dirty="0"/>
                    </a:p>
                  </a:txBody>
                  <a:tcPr marL="91392" marR="91392" marT="45696" marB="45696"/>
                </a:tc>
                <a:extLst>
                  <a:ext uri="{0D108BD9-81ED-4DB2-BD59-A6C34878D82A}">
                    <a16:rowId xmlns:a16="http://schemas.microsoft.com/office/drawing/2014/main" xmlns="" val="10000"/>
                  </a:ext>
                </a:extLst>
              </a:tr>
              <a:tr h="319992">
                <a:tc>
                  <a:txBody>
                    <a:bodyPr/>
                    <a:lstStyle/>
                    <a:p>
                      <a:r>
                        <a:rPr lang="en-US" sz="1500" b="1" kern="1200" dirty="0" smtClean="0">
                          <a:solidFill>
                            <a:srgbClr val="0070C0"/>
                          </a:solidFill>
                          <a:latin typeface="+mn-lt"/>
                          <a:ea typeface="+mn-ea"/>
                          <a:cs typeface="+mn-cs"/>
                        </a:rPr>
                        <a:t>&lt;get&gt;                   </a:t>
                      </a:r>
                      <a:r>
                        <a:rPr lang="en-US" sz="1200" kern="1200" dirty="0" smtClean="0">
                          <a:solidFill>
                            <a:schemeClr val="dk1"/>
                          </a:solidFill>
                          <a:latin typeface="+mn-lt"/>
                          <a:ea typeface="+mn-ea"/>
                          <a:cs typeface="+mn-cs"/>
                        </a:rPr>
                        <a:t>(close to ‘show ?’) </a:t>
                      </a:r>
                      <a:endParaRPr lang="en-US" sz="1200" kern="1200" dirty="0">
                        <a:solidFill>
                          <a:schemeClr val="dk1"/>
                        </a:solidFill>
                        <a:latin typeface="+mn-lt"/>
                        <a:ea typeface="+mn-ea"/>
                        <a:cs typeface="+mn-cs"/>
                      </a:endParaRPr>
                    </a:p>
                  </a:txBody>
                  <a:tcPr marL="91392" marR="91392" marT="45696" marB="45696"/>
                </a:tc>
                <a:tc>
                  <a:txBody>
                    <a:bodyPr/>
                    <a:lstStyle/>
                    <a:p>
                      <a:r>
                        <a:rPr lang="en-US" sz="1200" dirty="0" smtClean="0"/>
                        <a:t>Retrieve running configuration and device state information</a:t>
                      </a:r>
                      <a:endParaRPr lang="en-US" sz="1200" dirty="0"/>
                    </a:p>
                  </a:txBody>
                  <a:tcPr marL="91392" marR="91392" marT="45696" marB="45696"/>
                </a:tc>
                <a:extLst>
                  <a:ext uri="{0D108BD9-81ED-4DB2-BD59-A6C34878D82A}">
                    <a16:rowId xmlns:a16="http://schemas.microsoft.com/office/drawing/2014/main" xmlns="" val="10003"/>
                  </a:ext>
                </a:extLst>
              </a:tr>
              <a:tr h="31999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500" b="1" dirty="0" smtClean="0">
                          <a:solidFill>
                            <a:srgbClr val="0070C0"/>
                          </a:solidFill>
                        </a:rPr>
                        <a:t>&lt;get-</a:t>
                      </a:r>
                      <a:r>
                        <a:rPr lang="en-US" sz="1500" b="1" dirty="0" err="1" smtClean="0">
                          <a:solidFill>
                            <a:srgbClr val="0070C0"/>
                          </a:solidFill>
                        </a:rPr>
                        <a:t>config</a:t>
                      </a:r>
                      <a:r>
                        <a:rPr lang="en-US" sz="1500" b="1" dirty="0" smtClean="0">
                          <a:solidFill>
                            <a:srgbClr val="0070C0"/>
                          </a:solidFill>
                        </a:rPr>
                        <a:t>&gt;     </a:t>
                      </a:r>
                      <a:r>
                        <a:rPr lang="en-US" sz="1200" kern="1200" dirty="0" smtClean="0">
                          <a:solidFill>
                            <a:schemeClr val="dk1"/>
                          </a:solidFill>
                          <a:latin typeface="+mn-lt"/>
                          <a:ea typeface="+mn-ea"/>
                          <a:cs typeface="+mn-cs"/>
                        </a:rPr>
                        <a:t>(close to ‘show run’)</a:t>
                      </a:r>
                    </a:p>
                  </a:txBody>
                  <a:tcPr marL="91392" marR="91392" marT="45696" marB="45696"/>
                </a:tc>
                <a:tc>
                  <a:txBody>
                    <a:bodyPr/>
                    <a:lstStyle/>
                    <a:p>
                      <a:r>
                        <a:rPr lang="en-US" sz="1200" dirty="0" smtClean="0"/>
                        <a:t>Retrieve all or part of specified configuration</a:t>
                      </a:r>
                      <a:r>
                        <a:rPr lang="en-US" sz="1200" baseline="0" dirty="0" smtClean="0"/>
                        <a:t> </a:t>
                      </a:r>
                      <a:r>
                        <a:rPr lang="en-US" sz="1200" baseline="0" dirty="0" err="1" smtClean="0"/>
                        <a:t>datastore</a:t>
                      </a:r>
                      <a:endParaRPr lang="en-US" sz="1200" dirty="0"/>
                    </a:p>
                  </a:txBody>
                  <a:tcPr marL="91392" marR="91392" marT="45696" marB="45696"/>
                </a:tc>
                <a:extLst>
                  <a:ext uri="{0D108BD9-81ED-4DB2-BD59-A6C34878D82A}">
                    <a16:rowId xmlns:a16="http://schemas.microsoft.com/office/drawing/2014/main" xmlns="" val="10001"/>
                  </a:ext>
                </a:extLst>
              </a:tr>
              <a:tr h="319992">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dirty="0" smtClean="0">
                          <a:solidFill>
                            <a:srgbClr val="0070C0"/>
                          </a:solidFill>
                        </a:rPr>
                        <a:t>&lt;edit-</a:t>
                      </a:r>
                      <a:r>
                        <a:rPr lang="en-US" sz="1500" b="1" dirty="0" err="1" smtClean="0">
                          <a:solidFill>
                            <a:srgbClr val="0070C0"/>
                          </a:solidFill>
                        </a:rPr>
                        <a:t>config</a:t>
                      </a:r>
                      <a:r>
                        <a:rPr lang="en-US" sz="1500" b="1" dirty="0" smtClean="0">
                          <a:solidFill>
                            <a:srgbClr val="0070C0"/>
                          </a:solidFill>
                        </a:rPr>
                        <a:t>&gt;        </a:t>
                      </a:r>
                      <a:r>
                        <a:rPr kumimoji="0" lang="en-US" sz="1200" b="0" i="0" u="none" strike="noStrike" kern="1200" cap="none" spc="0" normalizeH="0" baseline="0" noProof="0" dirty="0" smtClean="0">
                          <a:ln>
                            <a:noFill/>
                          </a:ln>
                          <a:solidFill>
                            <a:srgbClr val="676767"/>
                          </a:solidFill>
                          <a:effectLst/>
                          <a:uLnTx/>
                          <a:uFillTx/>
                          <a:latin typeface="+mn-lt"/>
                          <a:ea typeface="+mn-ea"/>
                          <a:cs typeface="+mn-cs"/>
                        </a:rPr>
                        <a:t>(close to ‘</a:t>
                      </a:r>
                      <a:r>
                        <a:rPr kumimoji="0" lang="en-US" sz="1200" b="0" i="0" u="none" strike="noStrike" kern="1200" cap="none" spc="0" normalizeH="0" baseline="0" noProof="0" dirty="0" err="1" smtClean="0">
                          <a:ln>
                            <a:noFill/>
                          </a:ln>
                          <a:solidFill>
                            <a:srgbClr val="676767"/>
                          </a:solidFill>
                          <a:effectLst/>
                          <a:uLnTx/>
                          <a:uFillTx/>
                          <a:latin typeface="+mn-lt"/>
                          <a:ea typeface="+mn-ea"/>
                          <a:cs typeface="+mn-cs"/>
                        </a:rPr>
                        <a:t>conf</a:t>
                      </a:r>
                      <a:r>
                        <a:rPr kumimoji="0" lang="en-US" sz="1200" b="0" i="0" u="none" strike="noStrike" kern="1200" cap="none" spc="0" normalizeH="0" baseline="0" noProof="0" dirty="0" smtClean="0">
                          <a:ln>
                            <a:noFill/>
                          </a:ln>
                          <a:solidFill>
                            <a:srgbClr val="676767"/>
                          </a:solidFill>
                          <a:effectLst/>
                          <a:uLnTx/>
                          <a:uFillTx/>
                          <a:latin typeface="+mn-lt"/>
                          <a:ea typeface="+mn-ea"/>
                          <a:cs typeface="+mn-cs"/>
                        </a:rPr>
                        <a:t> t’)</a:t>
                      </a:r>
                    </a:p>
                  </a:txBody>
                  <a:tcPr marL="91392" marR="91392" marT="45696" marB="45696"/>
                </a:tc>
                <a:tc>
                  <a:txBody>
                    <a:bodyPr/>
                    <a:lstStyle/>
                    <a:p>
                      <a:r>
                        <a:rPr lang="en-US" sz="1200" dirty="0" smtClean="0"/>
                        <a:t>Loads all or part of a configuration</a:t>
                      </a:r>
                      <a:r>
                        <a:rPr lang="en-US" sz="1200" baseline="0" dirty="0" smtClean="0"/>
                        <a:t> to the specified configuration </a:t>
                      </a:r>
                      <a:r>
                        <a:rPr lang="en-US" sz="1200" baseline="0" dirty="0" err="1" smtClean="0"/>
                        <a:t>datastore</a:t>
                      </a:r>
                      <a:endParaRPr lang="en-US" sz="1200" dirty="0"/>
                    </a:p>
                  </a:txBody>
                  <a:tcPr marL="91392" marR="91392" marT="45696" marB="45696"/>
                </a:tc>
                <a:extLst>
                  <a:ext uri="{0D108BD9-81ED-4DB2-BD59-A6C34878D82A}">
                    <a16:rowId xmlns:a16="http://schemas.microsoft.com/office/drawing/2014/main" xmlns="" val="10002"/>
                  </a:ext>
                </a:extLst>
              </a:tr>
            </a:tbl>
          </a:graphicData>
        </a:graphic>
      </p:graphicFrame>
      <p:graphicFrame>
        <p:nvGraphicFramePr>
          <p:cNvPr id="8" name="Table 7"/>
          <p:cNvGraphicFramePr>
            <a:graphicFrameLocks noGrp="1"/>
          </p:cNvGraphicFramePr>
          <p:nvPr>
            <p:extLst/>
          </p:nvPr>
        </p:nvGraphicFramePr>
        <p:xfrm>
          <a:off x="406945" y="2598903"/>
          <a:ext cx="8412363" cy="2217084"/>
        </p:xfrm>
        <a:graphic>
          <a:graphicData uri="http://schemas.openxmlformats.org/drawingml/2006/table">
            <a:tbl>
              <a:tblPr firstRow="1" bandRow="1">
                <a:tableStyleId>{5C22544A-7EE6-4342-B048-85BDC9FD1C3A}</a:tableStyleId>
              </a:tblPr>
              <a:tblGrid>
                <a:gridCol w="3003266">
                  <a:extLst>
                    <a:ext uri="{9D8B030D-6E8A-4147-A177-3AD203B41FA5}">
                      <a16:colId xmlns:a16="http://schemas.microsoft.com/office/drawing/2014/main" xmlns="" val="20000"/>
                    </a:ext>
                  </a:extLst>
                </a:gridCol>
                <a:gridCol w="5409097">
                  <a:extLst>
                    <a:ext uri="{9D8B030D-6E8A-4147-A177-3AD203B41FA5}">
                      <a16:colId xmlns:a16="http://schemas.microsoft.com/office/drawing/2014/main" xmlns="" val="20001"/>
                    </a:ext>
                  </a:extLst>
                </a:gridCol>
              </a:tblGrid>
              <a:tr h="365712">
                <a:tc>
                  <a:txBody>
                    <a:bodyPr/>
                    <a:lstStyle/>
                    <a:p>
                      <a:r>
                        <a:rPr lang="en-US" sz="1800" dirty="0" smtClean="0"/>
                        <a:t>Other Operations</a:t>
                      </a:r>
                      <a:endParaRPr lang="en-US" sz="1800" dirty="0"/>
                    </a:p>
                  </a:txBody>
                  <a:tcPr marL="91392" marR="91392" marT="45696" marB="45696"/>
                </a:tc>
                <a:tc>
                  <a:txBody>
                    <a:bodyPr/>
                    <a:lstStyle/>
                    <a:p>
                      <a:r>
                        <a:rPr lang="en-US" sz="1800" dirty="0" smtClean="0"/>
                        <a:t>Description</a:t>
                      </a:r>
                      <a:endParaRPr lang="en-US" sz="1800" dirty="0"/>
                    </a:p>
                  </a:txBody>
                  <a:tcPr marL="91392" marR="91392" marT="45696" marB="45696"/>
                </a:tc>
                <a:extLst>
                  <a:ext uri="{0D108BD9-81ED-4DB2-BD59-A6C34878D82A}">
                    <a16:rowId xmlns:a16="http://schemas.microsoft.com/office/drawing/2014/main" xmlns="" val="10000"/>
                  </a:ext>
                </a:extLst>
              </a:tr>
              <a:tr h="308562">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&lt;copy-</a:t>
                      </a:r>
                      <a:r>
                        <a:rPr lang="en-US" sz="1400" kern="1200" dirty="0" err="1" smtClean="0">
                          <a:solidFill>
                            <a:schemeClr val="dk1"/>
                          </a:solidFill>
                          <a:latin typeface="+mn-lt"/>
                          <a:ea typeface="+mn-ea"/>
                          <a:cs typeface="+mn-cs"/>
                        </a:rPr>
                        <a:t>config</a:t>
                      </a:r>
                      <a:r>
                        <a:rPr lang="en-US" sz="1400" kern="1200" dirty="0" smtClean="0">
                          <a:solidFill>
                            <a:schemeClr val="dk1"/>
                          </a:solidFill>
                          <a:latin typeface="+mn-lt"/>
                          <a:ea typeface="+mn-ea"/>
                          <a:cs typeface="+mn-cs"/>
                        </a:rPr>
                        <a:t>&gt;</a:t>
                      </a:r>
                    </a:p>
                  </a:txBody>
                  <a:tcPr marL="91392" marR="91392" marT="45696" marB="45696"/>
                </a:tc>
                <a:tc>
                  <a:txBody>
                    <a:bodyPr/>
                    <a:lstStyle/>
                    <a:p>
                      <a:r>
                        <a:rPr lang="en-US" sz="1100" dirty="0" smtClean="0"/>
                        <a:t>Replace an entire configuration </a:t>
                      </a:r>
                      <a:r>
                        <a:rPr lang="en-US" sz="1100" dirty="0" err="1" smtClean="0"/>
                        <a:t>datastore</a:t>
                      </a:r>
                      <a:r>
                        <a:rPr lang="en-US" sz="1100" dirty="0" smtClean="0"/>
                        <a:t> with another</a:t>
                      </a:r>
                      <a:endParaRPr lang="en-US" sz="1100" dirty="0"/>
                    </a:p>
                  </a:txBody>
                  <a:tcPr marL="91392" marR="91392" marT="45696" marB="45696"/>
                </a:tc>
                <a:extLst>
                  <a:ext uri="{0D108BD9-81ED-4DB2-BD59-A6C34878D82A}">
                    <a16:rowId xmlns:a16="http://schemas.microsoft.com/office/drawing/2014/main" xmlns="" val="10003"/>
                  </a:ext>
                </a:extLst>
              </a:tr>
              <a:tr h="308562">
                <a:tc>
                  <a:txBody>
                    <a:bodyPr/>
                    <a:lstStyle/>
                    <a:p>
                      <a:r>
                        <a:rPr lang="en-US" sz="1400" dirty="0" smtClean="0"/>
                        <a:t>&lt;delete-</a:t>
                      </a:r>
                      <a:r>
                        <a:rPr lang="en-US" sz="1400" dirty="0" err="1" smtClean="0"/>
                        <a:t>config</a:t>
                      </a:r>
                      <a:r>
                        <a:rPr lang="en-US" sz="1400" dirty="0" smtClean="0"/>
                        <a:t>&gt;</a:t>
                      </a:r>
                      <a:endParaRPr lang="en-US" sz="1400" dirty="0"/>
                    </a:p>
                  </a:txBody>
                  <a:tcPr marL="91392" marR="91392" marT="45696" marB="45696"/>
                </a:tc>
                <a:tc>
                  <a:txBody>
                    <a:bodyPr/>
                    <a:lstStyle/>
                    <a:p>
                      <a:r>
                        <a:rPr lang="en-US" sz="1100" dirty="0" smtClean="0"/>
                        <a:t>Delete</a:t>
                      </a:r>
                      <a:r>
                        <a:rPr lang="en-US" sz="1100" baseline="0" dirty="0" smtClean="0"/>
                        <a:t> a configuration </a:t>
                      </a:r>
                      <a:r>
                        <a:rPr lang="en-US" sz="1100" baseline="0" dirty="0" err="1" smtClean="0"/>
                        <a:t>datastore</a:t>
                      </a:r>
                      <a:endParaRPr lang="en-US" sz="1100" dirty="0"/>
                    </a:p>
                  </a:txBody>
                  <a:tcPr marL="91392" marR="91392" marT="45696" marB="45696"/>
                </a:tc>
                <a:extLst>
                  <a:ext uri="{0D108BD9-81ED-4DB2-BD59-A6C34878D82A}">
                    <a16:rowId xmlns:a16="http://schemas.microsoft.com/office/drawing/2014/main" xmlns="" val="10004"/>
                  </a:ext>
                </a:extLst>
              </a:tr>
              <a:tr h="308562">
                <a:tc>
                  <a:txBody>
                    <a:bodyPr/>
                    <a:lstStyle/>
                    <a:p>
                      <a:r>
                        <a:rPr lang="en-US" sz="1400" dirty="0" smtClean="0"/>
                        <a:t>&lt;commit&gt;</a:t>
                      </a:r>
                      <a:endParaRPr lang="en-US" sz="1400" dirty="0"/>
                    </a:p>
                  </a:txBody>
                  <a:tcPr marL="91392" marR="91392" marT="45696" marB="45696"/>
                </a:tc>
                <a:tc>
                  <a:txBody>
                    <a:bodyPr/>
                    <a:lstStyle/>
                    <a:p>
                      <a:r>
                        <a:rPr lang="en-US" sz="1100" dirty="0" smtClean="0"/>
                        <a:t>Copy candidate </a:t>
                      </a:r>
                      <a:r>
                        <a:rPr lang="en-US" sz="1100" dirty="0" err="1" smtClean="0"/>
                        <a:t>datastore</a:t>
                      </a:r>
                      <a:r>
                        <a:rPr lang="en-US" sz="1100" dirty="0" smtClean="0"/>
                        <a:t> to running </a:t>
                      </a:r>
                      <a:r>
                        <a:rPr lang="en-US" sz="1100" dirty="0" err="1" smtClean="0"/>
                        <a:t>datastore</a:t>
                      </a:r>
                      <a:r>
                        <a:rPr lang="en-US" sz="1100" dirty="0" smtClean="0"/>
                        <a:t> (ex: XR)</a:t>
                      </a:r>
                      <a:endParaRPr lang="en-US" sz="1100" dirty="0"/>
                    </a:p>
                  </a:txBody>
                  <a:tcPr marL="91392" marR="91392" marT="45696" marB="45696"/>
                </a:tc>
                <a:extLst>
                  <a:ext uri="{0D108BD9-81ED-4DB2-BD59-A6C34878D82A}">
                    <a16:rowId xmlns:a16="http://schemas.microsoft.com/office/drawing/2014/main" xmlns="" val="10005"/>
                  </a:ext>
                </a:extLst>
              </a:tr>
              <a:tr h="308562">
                <a:tc>
                  <a:txBody>
                    <a:bodyPr/>
                    <a:lstStyle/>
                    <a:p>
                      <a:r>
                        <a:rPr lang="en-US" sz="1400" dirty="0" smtClean="0"/>
                        <a:t>&lt;lock&gt; / &lt;unlock&gt;</a:t>
                      </a:r>
                      <a:endParaRPr lang="en-US" sz="1400" dirty="0"/>
                    </a:p>
                  </a:txBody>
                  <a:tcPr marL="91392" marR="91392" marT="45696" marB="45696"/>
                </a:tc>
                <a:tc>
                  <a:txBody>
                    <a:bodyPr/>
                    <a:lstStyle/>
                    <a:p>
                      <a:r>
                        <a:rPr lang="en-US" sz="1100" dirty="0" smtClean="0"/>
                        <a:t>Lock or unlock the entire configuration </a:t>
                      </a:r>
                      <a:r>
                        <a:rPr lang="en-US" sz="1100" dirty="0" err="1" smtClean="0"/>
                        <a:t>datastore</a:t>
                      </a:r>
                      <a:r>
                        <a:rPr lang="en-US" sz="1100" dirty="0" smtClean="0"/>
                        <a:t> system</a:t>
                      </a:r>
                      <a:endParaRPr lang="en-US" sz="1100" dirty="0"/>
                    </a:p>
                  </a:txBody>
                  <a:tcPr marL="91392" marR="91392" marT="45696" marB="45696"/>
                </a:tc>
                <a:extLst>
                  <a:ext uri="{0D108BD9-81ED-4DB2-BD59-A6C34878D82A}">
                    <a16:rowId xmlns:a16="http://schemas.microsoft.com/office/drawing/2014/main" xmlns="" val="10007"/>
                  </a:ext>
                </a:extLst>
              </a:tr>
              <a:tr h="308562">
                <a:tc>
                  <a:txBody>
                    <a:bodyPr/>
                    <a:lstStyle/>
                    <a:p>
                      <a:r>
                        <a:rPr lang="en-US" sz="1400" dirty="0" smtClean="0"/>
                        <a:t>&lt;close-session&gt;</a:t>
                      </a:r>
                      <a:endParaRPr lang="en-US" sz="1400" dirty="0"/>
                    </a:p>
                  </a:txBody>
                  <a:tcPr marL="91392" marR="91392" marT="45696" marB="45696"/>
                </a:tc>
                <a:tc>
                  <a:txBody>
                    <a:bodyPr/>
                    <a:lstStyle/>
                    <a:p>
                      <a:r>
                        <a:rPr lang="en-US" sz="1100" dirty="0" smtClean="0"/>
                        <a:t>Graceful termination of NETCONF</a:t>
                      </a:r>
                      <a:r>
                        <a:rPr lang="en-US" sz="1100" baseline="0" dirty="0" smtClean="0"/>
                        <a:t> session</a:t>
                      </a:r>
                      <a:endParaRPr lang="en-US" sz="1100" dirty="0"/>
                    </a:p>
                  </a:txBody>
                  <a:tcPr marL="91392" marR="91392" marT="45696" marB="45696"/>
                </a:tc>
                <a:extLst>
                  <a:ext uri="{0D108BD9-81ED-4DB2-BD59-A6C34878D82A}">
                    <a16:rowId xmlns:a16="http://schemas.microsoft.com/office/drawing/2014/main" xmlns="" val="10008"/>
                  </a:ext>
                </a:extLst>
              </a:tr>
              <a:tr h="308562">
                <a:tc>
                  <a:txBody>
                    <a:bodyPr/>
                    <a:lstStyle/>
                    <a:p>
                      <a:r>
                        <a:rPr lang="en-US" sz="1400" dirty="0" smtClean="0"/>
                        <a:t>&lt;kill-session&gt;</a:t>
                      </a:r>
                      <a:endParaRPr lang="en-US" sz="1400" dirty="0"/>
                    </a:p>
                  </a:txBody>
                  <a:tcPr marL="91392" marR="91392" marT="45696" marB="45696"/>
                </a:tc>
                <a:tc>
                  <a:txBody>
                    <a:bodyPr/>
                    <a:lstStyle/>
                    <a:p>
                      <a:r>
                        <a:rPr lang="en-US" sz="1100" dirty="0" smtClean="0"/>
                        <a:t>Forced termination of NETCONF session</a:t>
                      </a:r>
                      <a:endParaRPr lang="en-US" sz="1100" dirty="0"/>
                    </a:p>
                  </a:txBody>
                  <a:tcPr marL="91392" marR="91392" marT="45696" marB="45696"/>
                </a:tc>
                <a:extLst>
                  <a:ext uri="{0D108BD9-81ED-4DB2-BD59-A6C34878D82A}">
                    <a16:rowId xmlns:a16="http://schemas.microsoft.com/office/drawing/2014/main" xmlns="" val="10009"/>
                  </a:ext>
                </a:extLst>
              </a:tr>
            </a:tbl>
          </a:graphicData>
        </a:graphic>
      </p:graphicFrame>
      <p:sp>
        <p:nvSpPr>
          <p:cNvPr id="14" name="TextBox 13"/>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Operations</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20</a:t>
            </a:fld>
            <a:endParaRPr lang="uk-UA" dirty="0"/>
          </a:p>
        </p:txBody>
      </p:sp>
    </p:spTree>
    <p:extLst>
      <p:ext uri="{BB962C8B-B14F-4D97-AF65-F5344CB8AC3E}">
        <p14:creationId xmlns:p14="http://schemas.microsoft.com/office/powerpoint/2010/main" val="31573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11" y="1099584"/>
            <a:ext cx="7915356" cy="2462213"/>
          </a:xfrm>
          <a:prstGeom prst="rect">
            <a:avLst/>
          </a:prstGeom>
        </p:spPr>
        <p:txBody>
          <a:bodyPr wrap="square">
            <a:spAutoFit/>
          </a:bodyPr>
          <a:lstStyle/>
          <a:p>
            <a:r>
              <a:rPr lang="en-US" sz="1400" dirty="0">
                <a:solidFill>
                  <a:schemeClr val="accent4">
                    <a:lumMod val="75000"/>
                  </a:schemeClr>
                </a:solidFill>
                <a:latin typeface="Bookman Old Style" panose="02050604050505020204" pitchFamily="18" charset="0"/>
              </a:rPr>
              <a:t>&lt;</a:t>
            </a:r>
            <a:r>
              <a:rPr lang="en-US" sz="1400" dirty="0" err="1">
                <a:solidFill>
                  <a:schemeClr val="accent4">
                    <a:lumMod val="75000"/>
                  </a:schemeClr>
                </a:solidFill>
                <a:latin typeface="Bookman Old Style" panose="02050604050505020204" pitchFamily="18" charset="0"/>
              </a:rPr>
              <a:t>rpc</a:t>
            </a:r>
            <a:r>
              <a:rPr lang="en-US" sz="1400" dirty="0">
                <a:solidFill>
                  <a:schemeClr val="accent4">
                    <a:lumMod val="75000"/>
                  </a:schemeClr>
                </a:solidFill>
                <a:latin typeface="Bookman Old Style" panose="02050604050505020204" pitchFamily="18" charset="0"/>
              </a:rPr>
              <a:t> message-id="101" </a:t>
            </a:r>
            <a:r>
              <a:rPr lang="en-US" sz="1400" dirty="0" err="1">
                <a:solidFill>
                  <a:schemeClr val="accent4">
                    <a:lumMod val="75000"/>
                  </a:schemeClr>
                </a:solidFill>
                <a:latin typeface="Bookman Old Style" panose="02050604050505020204" pitchFamily="18" charset="0"/>
              </a:rPr>
              <a:t>xmlns</a:t>
            </a:r>
            <a:r>
              <a:rPr lang="en-US" sz="1400" dirty="0">
                <a:solidFill>
                  <a:schemeClr val="accent4">
                    <a:lumMod val="75000"/>
                  </a:schemeClr>
                </a:solidFill>
                <a:latin typeface="Bookman Old Style" panose="02050604050505020204" pitchFamily="18" charset="0"/>
              </a:rPr>
              <a:t>="urn:ietf:params:xml:ns:netconf:base:1.0"&gt;</a:t>
            </a:r>
            <a:r>
              <a:rPr lang="en-US" sz="1400" dirty="0">
                <a:solidFill>
                  <a:schemeClr val="accent3">
                    <a:lumMod val="75000"/>
                  </a:schemeClr>
                </a:solidFill>
                <a:latin typeface="Bookman Old Style" panose="02050604050505020204" pitchFamily="18" charset="0"/>
              </a:rPr>
              <a:t>       </a:t>
            </a:r>
          </a:p>
          <a:p>
            <a:r>
              <a:rPr lang="en-US" sz="1400" dirty="0">
                <a:solidFill>
                  <a:schemeClr val="accent3">
                    <a:lumMod val="75000"/>
                  </a:schemeClr>
                </a:solidFill>
                <a:latin typeface="Bookman Old Style" panose="02050604050505020204" pitchFamily="18" charset="0"/>
              </a:rPr>
              <a:t>  &lt;</a:t>
            </a:r>
            <a:r>
              <a:rPr lang="en-US" sz="1400" b="1" dirty="0">
                <a:solidFill>
                  <a:schemeClr val="accent3">
                    <a:lumMod val="75000"/>
                  </a:schemeClr>
                </a:solidFill>
                <a:latin typeface="Bookman Old Style" panose="02050604050505020204" pitchFamily="18" charset="0"/>
              </a:rPr>
              <a:t>get</a:t>
            </a:r>
            <a:r>
              <a:rPr lang="en-US" sz="1400" dirty="0">
                <a:solidFill>
                  <a:schemeClr val="accent3">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2">
                    <a:lumMod val="75000"/>
                  </a:schemeClr>
                </a:solidFill>
                <a:latin typeface="Bookman Old Style" panose="02050604050505020204" pitchFamily="18" charset="0"/>
              </a:rPr>
              <a:t>      &lt;interfaces </a:t>
            </a:r>
            <a:r>
              <a:rPr lang="en-US" sz="1400" dirty="0" err="1">
                <a:solidFill>
                  <a:schemeClr val="accent2">
                    <a:lumMod val="75000"/>
                  </a:schemeClr>
                </a:solidFill>
                <a:latin typeface="Bookman Old Style" panose="02050604050505020204" pitchFamily="18" charset="0"/>
              </a:rPr>
              <a:t>xmlns</a:t>
            </a:r>
            <a:r>
              <a:rPr lang="en-US" sz="1400" dirty="0">
                <a:solidFill>
                  <a:schemeClr val="accent2">
                    <a:lumMod val="75000"/>
                  </a:schemeClr>
                </a:solidFill>
                <a:latin typeface="Bookman Old Style" panose="02050604050505020204" pitchFamily="18" charset="0"/>
              </a:rPr>
              <a:t>="</a:t>
            </a:r>
            <a:r>
              <a:rPr lang="en-US" sz="1400" dirty="0" err="1">
                <a:solidFill>
                  <a:schemeClr val="accent2">
                    <a:lumMod val="75000"/>
                  </a:schemeClr>
                </a:solidFill>
                <a:latin typeface="Bookman Old Style" panose="02050604050505020204" pitchFamily="18" charset="0"/>
              </a:rPr>
              <a:t>urn:ietf:params:xml:ns:yang:ietf-interfaces</a:t>
            </a:r>
            <a:r>
              <a:rPr lang="en-US" sz="1400" dirty="0">
                <a:solidFill>
                  <a:schemeClr val="accent2">
                    <a:lumMod val="75000"/>
                  </a:schemeClr>
                </a:solidFill>
                <a:latin typeface="Bookman Old Style" panose="02050604050505020204" pitchFamily="18" charset="0"/>
              </a:rPr>
              <a:t>"&gt;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&lt;name&gt;</a:t>
            </a:r>
            <a:r>
              <a:rPr lang="en-US" sz="1400" b="1" dirty="0">
                <a:solidFill>
                  <a:schemeClr val="accent2">
                    <a:lumMod val="75000"/>
                  </a:schemeClr>
                </a:solidFill>
                <a:latin typeface="Bookman Old Style" panose="02050604050505020204" pitchFamily="18" charset="0"/>
              </a:rPr>
              <a:t>GigabitEthernet1/0/1</a:t>
            </a:r>
            <a:r>
              <a:rPr lang="en-US" sz="1400" dirty="0">
                <a:solidFill>
                  <a:schemeClr val="accent2">
                    <a:lumMod val="75000"/>
                  </a:schemeClr>
                </a:solidFill>
                <a:latin typeface="Bookman Old Style" panose="02050604050505020204" pitchFamily="18" charset="0"/>
              </a:rPr>
              <a:t>&lt;/name&gt;</a:t>
            </a:r>
          </a:p>
          <a:p>
            <a:r>
              <a:rPr lang="en-US" sz="1400" dirty="0">
                <a:solidFill>
                  <a:schemeClr val="accent2">
                    <a:lumMod val="75000"/>
                  </a:schemeClr>
                </a:solidFill>
                <a:latin typeface="Bookman Old Style" panose="02050604050505020204" pitchFamily="18" charset="0"/>
              </a:rPr>
              <a:t>        &lt;/interface&gt;</a:t>
            </a:r>
          </a:p>
          <a:p>
            <a:r>
              <a:rPr lang="en-US" sz="1400" dirty="0">
                <a:solidFill>
                  <a:schemeClr val="accent2">
                    <a:lumMod val="75000"/>
                  </a:schemeClr>
                </a:solidFill>
                <a:latin typeface="Bookman Old Style" panose="02050604050505020204" pitchFamily="18" charset="0"/>
              </a:rPr>
              <a:t>      &lt;/interfaces&gt;</a:t>
            </a:r>
          </a:p>
          <a:p>
            <a:r>
              <a:rPr lang="en-US" sz="1400" dirty="0">
                <a:solidFill>
                  <a:schemeClr val="accent2">
                    <a:lumMod val="75000"/>
                  </a:schemeClr>
                </a:solidFill>
                <a:latin typeface="Bookman Old Style" panose="02050604050505020204" pitchFamily="18" charset="0"/>
              </a:rPr>
              <a:t>    &lt;/filter&gt;</a:t>
            </a:r>
          </a:p>
          <a:p>
            <a:r>
              <a:rPr lang="en-US" sz="1400" dirty="0">
                <a:solidFill>
                  <a:schemeClr val="accent3"/>
                </a:solidFill>
                <a:latin typeface="Bookman Old Style" panose="02050604050505020204" pitchFamily="18" charset="0"/>
              </a:rPr>
              <a:t>  &lt;/get&gt;</a:t>
            </a:r>
          </a:p>
          <a:p>
            <a:r>
              <a:rPr lang="en-US" sz="1400" dirty="0">
                <a:solidFill>
                  <a:schemeClr val="accent4">
                    <a:lumMod val="75000"/>
                  </a:schemeClr>
                </a:solidFill>
                <a:latin typeface="Bookman Old Style" panose="02050604050505020204" pitchFamily="18" charset="0"/>
              </a:rPr>
              <a:t>&lt;/</a:t>
            </a:r>
            <a:r>
              <a:rPr lang="en-US" sz="1400" dirty="0" err="1">
                <a:solidFill>
                  <a:schemeClr val="accent4">
                    <a:lumMod val="75000"/>
                  </a:schemeClr>
                </a:solidFill>
                <a:latin typeface="Bookman Old Style" panose="02050604050505020204" pitchFamily="18" charset="0"/>
              </a:rPr>
              <a:t>rpc</a:t>
            </a:r>
            <a:r>
              <a:rPr lang="en-US" sz="1400" dirty="0">
                <a:solidFill>
                  <a:schemeClr val="accent4">
                    <a:lumMod val="75000"/>
                  </a:schemeClr>
                </a:solidFill>
                <a:latin typeface="Bookman Old Style" panose="02050604050505020204" pitchFamily="18" charset="0"/>
              </a:rPr>
              <a:t>&gt;</a:t>
            </a:r>
          </a:p>
        </p:txBody>
      </p:sp>
      <p:cxnSp>
        <p:nvCxnSpPr>
          <p:cNvPr id="8" name="Straight Connector 7"/>
          <p:cNvCxnSpPr/>
          <p:nvPr/>
        </p:nvCxnSpPr>
        <p:spPr bwMode="auto">
          <a:xfrm>
            <a:off x="6911027" y="1284154"/>
            <a:ext cx="2048315" cy="43"/>
          </a:xfrm>
          <a:prstGeom prst="line">
            <a:avLst/>
          </a:prstGeom>
          <a:ln>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9" name="Straight Connector 8"/>
          <p:cNvCxnSpPr/>
          <p:nvPr/>
        </p:nvCxnSpPr>
        <p:spPr bwMode="auto">
          <a:xfrm>
            <a:off x="6918772" y="1444040"/>
            <a:ext cx="2040569" cy="3551"/>
          </a:xfrm>
          <a:prstGeom prst="line">
            <a:avLst/>
          </a:prstGeom>
          <a:ln>
            <a:solidFill>
              <a:schemeClr val="accent3">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cxnSp>
        <p:nvCxnSpPr>
          <p:cNvPr id="12" name="Straight Connector 11"/>
          <p:cNvCxnSpPr/>
          <p:nvPr/>
        </p:nvCxnSpPr>
        <p:spPr bwMode="auto">
          <a:xfrm flipV="1">
            <a:off x="6887792" y="2310057"/>
            <a:ext cx="2048315" cy="7745"/>
          </a:xfrm>
          <a:prstGeom prst="line">
            <a:avLst/>
          </a:prstGeom>
          <a:ln cap="sq">
            <a:solidFill>
              <a:schemeClr val="accent2">
                <a:lumMod val="75000"/>
              </a:schemeClr>
            </a:solidFill>
            <a:headEnd type="oval" w="med" len="med"/>
            <a:tailEnd type="oval" w="med" len="med"/>
          </a:ln>
        </p:spPr>
        <p:style>
          <a:lnRef idx="2">
            <a:schemeClr val="accent4"/>
          </a:lnRef>
          <a:fillRef idx="0">
            <a:schemeClr val="accent4"/>
          </a:fillRef>
          <a:effectRef idx="1">
            <a:schemeClr val="accent4"/>
          </a:effectRef>
          <a:fontRef idx="minor">
            <a:schemeClr val="tx1"/>
          </a:fontRef>
        </p:style>
      </p:cxnSp>
      <p:sp>
        <p:nvSpPr>
          <p:cNvPr id="14" name="Rectangle 13"/>
          <p:cNvSpPr/>
          <p:nvPr/>
        </p:nvSpPr>
        <p:spPr>
          <a:xfrm>
            <a:off x="7212840" y="915014"/>
            <a:ext cx="1949573"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Message - RPC</a:t>
            </a:r>
          </a:p>
        </p:txBody>
      </p:sp>
      <p:sp>
        <p:nvSpPr>
          <p:cNvPr id="16" name="Rectangle 15"/>
          <p:cNvSpPr/>
          <p:nvPr/>
        </p:nvSpPr>
        <p:spPr>
          <a:xfrm>
            <a:off x="7306027" y="1383007"/>
            <a:ext cx="133722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Operation</a:t>
            </a:r>
          </a:p>
        </p:txBody>
      </p:sp>
      <p:sp>
        <p:nvSpPr>
          <p:cNvPr id="17" name="Rectangle 16"/>
          <p:cNvSpPr/>
          <p:nvPr/>
        </p:nvSpPr>
        <p:spPr>
          <a:xfrm>
            <a:off x="7527423" y="1878444"/>
            <a:ext cx="1107996" cy="384721"/>
          </a:xfrm>
          <a:prstGeom prst="rect">
            <a:avLst/>
          </a:prstGeom>
        </p:spPr>
        <p:txBody>
          <a:bodyPr wrap="none">
            <a:spAutoFit/>
          </a:bodyPr>
          <a:lstStyle/>
          <a:p>
            <a:r>
              <a:rPr lang="en-US" altLang="en-US" sz="1900" b="1" dirty="0">
                <a:cs typeface="Arial" panose="020B0604020202020204" pitchFamily="34" charset="0"/>
                <a:sym typeface="Arial" panose="020B0604020202020204" pitchFamily="34" charset="0"/>
              </a:rPr>
              <a:t>Content</a:t>
            </a:r>
          </a:p>
        </p:txBody>
      </p:sp>
      <p:sp>
        <p:nvSpPr>
          <p:cNvPr id="11" name="Rectangle 10"/>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3"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20" name="TextBox 19"/>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Stack</a:t>
            </a:r>
          </a:p>
        </p:txBody>
      </p:sp>
      <p:sp>
        <p:nvSpPr>
          <p:cNvPr id="2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21</a:t>
            </a:fld>
            <a:endParaRPr lang="uk-UA" dirty="0"/>
          </a:p>
        </p:txBody>
      </p:sp>
    </p:spTree>
    <p:extLst>
      <p:ext uri="{BB962C8B-B14F-4D97-AF65-F5344CB8AC3E}">
        <p14:creationId xmlns:p14="http://schemas.microsoft.com/office/powerpoint/2010/main" val="6634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96568" y="2450470"/>
            <a:ext cx="2477301" cy="2120489"/>
          </a:xfrm>
          <a:prstGeom prst="rect">
            <a:avLst/>
          </a:prstGeom>
        </p:spPr>
      </p:pic>
      <p:sp>
        <p:nvSpPr>
          <p:cNvPr id="3" name="TextBox 2"/>
          <p:cNvSpPr txBox="1"/>
          <p:nvPr/>
        </p:nvSpPr>
        <p:spPr>
          <a:xfrm>
            <a:off x="802066" y="1841881"/>
            <a:ext cx="5665012" cy="1199944"/>
          </a:xfrm>
          <a:prstGeom prst="rect">
            <a:avLst/>
          </a:prstGeom>
          <a:solidFill>
            <a:schemeClr val="accent2">
              <a:lumMod val="20000"/>
              <a:lumOff val="80000"/>
            </a:schemeClr>
          </a:solidFill>
        </p:spPr>
        <p:txBody>
          <a:bodyPr wrap="none" rtlCol="0">
            <a:spAutoFit/>
          </a:bodyPr>
          <a:lstStyle/>
          <a:p>
            <a:pPr marL="342729" indent="-342729">
              <a:buFont typeface="+mj-lt"/>
              <a:buAutoNum type="arabicPeriod"/>
            </a:pPr>
            <a:r>
              <a:rPr lang="en-US" sz="2399" dirty="0">
                <a:solidFill>
                  <a:srgbClr val="676767"/>
                </a:solidFill>
              </a:rPr>
              <a:t>Capability discovery, model download</a:t>
            </a:r>
          </a:p>
          <a:p>
            <a:pPr marL="342729" indent="-342729">
              <a:buFont typeface="+mj-lt"/>
              <a:buAutoNum type="arabicPeriod"/>
            </a:pPr>
            <a:r>
              <a:rPr lang="en-US" sz="2399" dirty="0">
                <a:solidFill>
                  <a:srgbClr val="676767"/>
                </a:solidFill>
              </a:rPr>
              <a:t>Transactions</a:t>
            </a:r>
          </a:p>
          <a:p>
            <a:pPr marL="342729" indent="-342729">
              <a:buFont typeface="+mj-lt"/>
              <a:buAutoNum type="arabicPeriod"/>
            </a:pPr>
            <a:r>
              <a:rPr lang="en-US" sz="2399" dirty="0">
                <a:solidFill>
                  <a:srgbClr val="676767"/>
                </a:solidFill>
              </a:rPr>
              <a:t>Notifications</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22</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Three Things to Like about NETCONF</a:t>
            </a:r>
          </a:p>
        </p:txBody>
      </p:sp>
      <p:sp>
        <p:nvSpPr>
          <p:cNvPr id="17"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7" name="Slide Number Placeholder 6"/>
          <p:cNvSpPr>
            <a:spLocks noGrp="1"/>
          </p:cNvSpPr>
          <p:nvPr>
            <p:ph type="sldNum" sz="quarter" idx="4"/>
          </p:nvPr>
        </p:nvSpPr>
        <p:spPr/>
        <p:txBody>
          <a:bodyPr/>
          <a:lstStyle/>
          <a:p>
            <a:fld id="{96A97DD0-5BE7-4856-A2A9-C42C6688E607}" type="slidenum">
              <a:rPr lang="uk-UA" smtClean="0"/>
              <a:pPr/>
              <a:t>22</a:t>
            </a:fld>
            <a:endParaRPr lang="uk-UA" dirty="0"/>
          </a:p>
        </p:txBody>
      </p:sp>
    </p:spTree>
    <p:extLst>
      <p:ext uri="{BB962C8B-B14F-4D97-AF65-F5344CB8AC3E}">
        <p14:creationId xmlns:p14="http://schemas.microsoft.com/office/powerpoint/2010/main" val="116905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en-US">
                <a:latin typeface="Arial"/>
              </a:rPr>
              <a:pPr/>
              <a:t>23</a:t>
            </a:fld>
            <a:endParaRPr lang="en-US" dirty="0">
              <a:latin typeface="Arial"/>
            </a:endParaRPr>
          </a:p>
        </p:txBody>
      </p:sp>
      <p:sp>
        <p:nvSpPr>
          <p:cNvPr id="3" name="Footer Placeholder 2"/>
          <p:cNvSpPr>
            <a:spLocks noGrp="1"/>
          </p:cNvSpPr>
          <p:nvPr>
            <p:ph type="ftr" sz="quarter" idx="3"/>
          </p:nvPr>
        </p:nvSpPr>
        <p:spPr/>
        <p:txBody>
          <a:bodyPr/>
          <a:lstStyle/>
          <a:p>
            <a:pPr defTabSz="610729"/>
            <a:r>
              <a:rPr lang="en-US" dirty="0" smtClean="0">
                <a:latin typeface="Arial"/>
                <a:ea typeface="ＭＳ Ｐゴシック" charset="0"/>
              </a:rPr>
              <a:t>DEVNET-2449</a:t>
            </a:r>
            <a:endParaRPr lang="en-US" dirty="0">
              <a:latin typeface="Arial"/>
              <a:ea typeface="ＭＳ Ｐゴシック" charset="0"/>
            </a:endParaRPr>
          </a:p>
        </p:txBody>
      </p:sp>
      <p:sp>
        <p:nvSpPr>
          <p:cNvPr id="5" name="Title 4"/>
          <p:cNvSpPr>
            <a:spLocks noGrp="1"/>
          </p:cNvSpPr>
          <p:nvPr>
            <p:ph type="title"/>
          </p:nvPr>
        </p:nvSpPr>
        <p:spPr/>
        <p:txBody>
          <a:bodyPr/>
          <a:lstStyle/>
          <a:p>
            <a:r>
              <a:rPr lang="en-US" dirty="0" smtClean="0"/>
              <a:t>YDK – The YANG Development Kit</a:t>
            </a:r>
            <a:endParaRPr lang="en-US" dirty="0"/>
          </a:p>
        </p:txBody>
      </p:sp>
      <p:sp>
        <p:nvSpPr>
          <p:cNvPr id="16" name="Text Placeholder 15"/>
          <p:cNvSpPr>
            <a:spLocks noGrp="1"/>
          </p:cNvSpPr>
          <p:nvPr>
            <p:ph type="body" sz="quarter" idx="12"/>
          </p:nvPr>
        </p:nvSpPr>
        <p:spPr/>
        <p:txBody>
          <a:bodyPr/>
          <a:lstStyle/>
          <a:p>
            <a:r>
              <a:rPr lang="en-US" dirty="0">
                <a:hlinkClick r:id="rId3"/>
              </a:rPr>
              <a:t>https://</a:t>
            </a:r>
            <a:r>
              <a:rPr lang="en-US" dirty="0" err="1">
                <a:hlinkClick r:id="rId3"/>
              </a:rPr>
              <a:t>developer.cisco.com</a:t>
            </a:r>
            <a:r>
              <a:rPr lang="en-US" dirty="0">
                <a:hlinkClick r:id="rId3"/>
              </a:rPr>
              <a:t>/site/</a:t>
            </a:r>
            <a:r>
              <a:rPr lang="en-US" dirty="0" err="1">
                <a:hlinkClick r:id="rId3"/>
              </a:rPr>
              <a:t>ydk</a:t>
            </a:r>
            <a:r>
              <a:rPr lang="en-US" dirty="0">
                <a:hlinkClick r:id="rId3"/>
              </a:rPr>
              <a:t>/</a:t>
            </a:r>
            <a:endParaRPr lang="en-US" dirty="0"/>
          </a:p>
        </p:txBody>
      </p:sp>
      <p:pic>
        <p:nvPicPr>
          <p:cNvPr id="2" name="Picture 1" descr="Screen Shot 2016-05-24 at 17.1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1206502"/>
            <a:ext cx="8613174" cy="24638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54000" y="3911601"/>
            <a:ext cx="3238500" cy="46628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fontAlgn="base">
              <a:lnSpc>
                <a:spcPct val="90000"/>
              </a:lnSpc>
              <a:spcBef>
                <a:spcPts val="600"/>
              </a:spcBef>
              <a:spcAft>
                <a:spcPct val="0"/>
              </a:spcAft>
            </a:pPr>
            <a:r>
              <a:rPr lang="en-US" dirty="0">
                <a:solidFill>
                  <a:srgbClr val="676767"/>
                </a:solidFill>
                <a:latin typeface="Arial"/>
              </a:rPr>
              <a:t>YDK turns YANG models in Python classes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3406" y="3989816"/>
            <a:ext cx="632986" cy="632986"/>
          </a:xfrm>
          <a:prstGeom prst="rect">
            <a:avLst/>
          </a:prstGeom>
        </p:spPr>
      </p:pic>
      <p:sp>
        <p:nvSpPr>
          <p:cNvPr id="10" name="Right Arrow 9"/>
          <p:cNvSpPr/>
          <p:nvPr/>
        </p:nvSpPr>
        <p:spPr bwMode="auto">
          <a:xfrm>
            <a:off x="4813301" y="4127501"/>
            <a:ext cx="508000" cy="393700"/>
          </a:xfrm>
          <a:prstGeom prst="rightArrow">
            <a:avLst/>
          </a:prstGeom>
          <a:solidFill>
            <a:schemeClr val="accent1"/>
          </a:solidFill>
          <a:ln w="12700" cap="flat">
            <a:no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2900" y="3937000"/>
            <a:ext cx="838200" cy="838200"/>
          </a:xfrm>
          <a:prstGeom prst="rect">
            <a:avLst/>
          </a:prstGeom>
        </p:spPr>
      </p:pic>
    </p:spTree>
    <p:extLst>
      <p:ext uri="{BB962C8B-B14F-4D97-AF65-F5344CB8AC3E}">
        <p14:creationId xmlns:p14="http://schemas.microsoft.com/office/powerpoint/2010/main" val="17003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p:tgtEl>
                                          <p:spTgt spid="10"/>
                                        </p:tgtEl>
                                        <p:attrNameLst>
                                          <p:attrName>ppt_x</p:attrName>
                                        </p:attrNameLst>
                                      </p:cBhvr>
                                      <p:tavLst>
                                        <p:tav tm="0">
                                          <p:val>
                                            <p:strVal val="#ppt_x-#ppt_w*1.125000"/>
                                          </p:val>
                                        </p:tav>
                                        <p:tav tm="100000">
                                          <p:val>
                                            <p:strVal val="#ppt_x"/>
                                          </p:val>
                                        </p:tav>
                                      </p:tavLst>
                                    </p:anim>
                                    <p:animEffect transition="in" filter="wipe(right)">
                                      <p:cBhvr>
                                        <p:cTn id="11" dur="50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6A97DD0-5BE7-4856-A2A9-C42C6688E607}" type="slidenum">
              <a:rPr lang="en-US">
                <a:latin typeface="Arial"/>
              </a:rPr>
              <a:pPr/>
              <a:t>24</a:t>
            </a:fld>
            <a:endParaRPr lang="en-US" dirty="0">
              <a:latin typeface="Arial"/>
            </a:endParaRPr>
          </a:p>
        </p:txBody>
      </p:sp>
      <p:sp>
        <p:nvSpPr>
          <p:cNvPr id="3" name="Footer Placeholder 2"/>
          <p:cNvSpPr>
            <a:spLocks noGrp="1"/>
          </p:cNvSpPr>
          <p:nvPr>
            <p:ph type="ftr" sz="quarter" idx="3"/>
          </p:nvPr>
        </p:nvSpPr>
        <p:spPr/>
        <p:txBody>
          <a:bodyPr/>
          <a:lstStyle/>
          <a:p>
            <a:pPr defTabSz="610729"/>
            <a:r>
              <a:rPr lang="en-US" dirty="0" smtClean="0">
                <a:latin typeface="Arial"/>
                <a:ea typeface="ＭＳ Ｐゴシック" charset="0"/>
              </a:rPr>
              <a:t>DEVNET-2449</a:t>
            </a:r>
            <a:endParaRPr lang="en-US" dirty="0">
              <a:latin typeface="Arial"/>
              <a:ea typeface="ＭＳ Ｐゴシック" charset="0"/>
            </a:endParaRPr>
          </a:p>
        </p:txBody>
      </p:sp>
      <p:sp>
        <p:nvSpPr>
          <p:cNvPr id="5" name="Title 4"/>
          <p:cNvSpPr>
            <a:spLocks noGrp="1"/>
          </p:cNvSpPr>
          <p:nvPr>
            <p:ph type="title"/>
          </p:nvPr>
        </p:nvSpPr>
        <p:spPr/>
        <p:txBody>
          <a:bodyPr/>
          <a:lstStyle/>
          <a:p>
            <a:r>
              <a:rPr lang="en-US" dirty="0" smtClean="0"/>
              <a:t>Example – Configure and Monitor IPSLA</a:t>
            </a:r>
            <a:endParaRPr lang="en-US" dirty="0"/>
          </a:p>
        </p:txBody>
      </p:sp>
      <p:sp>
        <p:nvSpPr>
          <p:cNvPr id="7" name="Text Placeholder 6"/>
          <p:cNvSpPr>
            <a:spLocks noGrp="1"/>
          </p:cNvSpPr>
          <p:nvPr>
            <p:ph type="body" sz="quarter" idx="12"/>
          </p:nvPr>
        </p:nvSpPr>
        <p:spPr/>
        <p:txBody>
          <a:bodyPr/>
          <a:lstStyle/>
          <a:p>
            <a:r>
              <a:rPr lang="en-US" dirty="0" smtClean="0"/>
              <a:t>Using YDK</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1" y="-190500"/>
            <a:ext cx="1612900" cy="1612900"/>
          </a:xfrm>
          <a:prstGeom prst="rect">
            <a:avLst/>
          </a:prstGeom>
        </p:spPr>
      </p:pic>
      <p:pic>
        <p:nvPicPr>
          <p:cNvPr id="6" name="Picture 5" descr="Screen Shot 2016-05-24 at 18.00.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1" y="1172695"/>
            <a:ext cx="6209558" cy="370410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5130800" y="1143001"/>
            <a:ext cx="38481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lnSpc>
                <a:spcPct val="90000"/>
              </a:lnSpc>
              <a:spcBef>
                <a:spcPts val="600"/>
              </a:spcBef>
              <a:spcAft>
                <a:spcPct val="0"/>
              </a:spcAft>
            </a:pPr>
            <a:r>
              <a:rPr lang="en-US" sz="2000" dirty="0">
                <a:solidFill>
                  <a:srgbClr val="676767"/>
                </a:solidFill>
                <a:latin typeface="Arial"/>
              </a:rPr>
              <a:t>All the model XML becomes Python object code</a:t>
            </a:r>
            <a:endParaRPr lang="en-US" sz="2000" b="1" dirty="0">
              <a:solidFill>
                <a:srgbClr val="676767"/>
              </a:solidFill>
              <a:latin typeface="Arial"/>
            </a:endParaRPr>
          </a:p>
        </p:txBody>
      </p:sp>
      <p:grpSp>
        <p:nvGrpSpPr>
          <p:cNvPr id="15" name="Group 14"/>
          <p:cNvGrpSpPr/>
          <p:nvPr/>
        </p:nvGrpSpPr>
        <p:grpSpPr>
          <a:xfrm>
            <a:off x="1333500" y="2463801"/>
            <a:ext cx="7277100" cy="863600"/>
            <a:chOff x="1333500" y="2463800"/>
            <a:chExt cx="7277100" cy="863600"/>
          </a:xfrm>
        </p:grpSpPr>
        <p:sp>
          <p:nvSpPr>
            <p:cNvPr id="10" name="Rectangle 9"/>
            <p:cNvSpPr/>
            <p:nvPr/>
          </p:nvSpPr>
          <p:spPr bwMode="auto">
            <a:xfrm>
              <a:off x="1333500" y="2463800"/>
              <a:ext cx="3403600" cy="863600"/>
            </a:xfrm>
            <a:prstGeom prst="rect">
              <a:avLst/>
            </a:prstGeom>
            <a:noFill/>
            <a:ln w="28575" cap="flat" cmpd="sng">
              <a:solidFill>
                <a:srgbClr val="FF0000"/>
              </a:solid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sp>
          <p:nvSpPr>
            <p:cNvPr id="14" name="Rounded Rectangular Callout 13"/>
            <p:cNvSpPr/>
            <p:nvPr/>
          </p:nvSpPr>
          <p:spPr bwMode="auto">
            <a:xfrm>
              <a:off x="7048500" y="2540000"/>
              <a:ext cx="1562100" cy="647700"/>
            </a:xfrm>
            <a:prstGeom prst="wedgeRoundRectCallout">
              <a:avLst>
                <a:gd name="adj1" fmla="val -185874"/>
                <a:gd name="adj2" fmla="val -4167"/>
                <a:gd name="adj3" fmla="val 16667"/>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pPr algn="ctr" defTabSz="514337" fontAlgn="base">
                <a:spcBef>
                  <a:spcPct val="0"/>
                </a:spcBef>
                <a:spcAft>
                  <a:spcPct val="0"/>
                </a:spcAft>
              </a:pPr>
              <a:r>
                <a:rPr lang="en-US" sz="1400" dirty="0">
                  <a:solidFill>
                    <a:srgbClr val="FFFFFF"/>
                  </a:solidFill>
                  <a:latin typeface="Arial"/>
                  <a:ea typeface="Arial" pitchFamily="-107" charset="0"/>
                  <a:cs typeface="Arial" pitchFamily="-107" charset="0"/>
                  <a:sym typeface="Arial" pitchFamily="-107" charset="0"/>
                </a:rPr>
                <a:t>Creates the XML</a:t>
              </a:r>
              <a:r>
                <a:rPr lang="is-IS" sz="1400" dirty="0">
                  <a:solidFill>
                    <a:srgbClr val="FFFFFF"/>
                  </a:solidFill>
                  <a:latin typeface="Arial"/>
                  <a:ea typeface="Arial" pitchFamily="-107" charset="0"/>
                  <a:cs typeface="Arial" pitchFamily="-107" charset="0"/>
                  <a:sym typeface="Arial" pitchFamily="-107" charset="0"/>
                </a:rPr>
                <a:t>…</a:t>
              </a:r>
              <a:endParaRPr lang="en-US" sz="1400" dirty="0" err="1">
                <a:solidFill>
                  <a:srgbClr val="FFFFFF"/>
                </a:solidFill>
                <a:latin typeface="Arial"/>
                <a:ea typeface="Arial" pitchFamily="-107" charset="0"/>
                <a:cs typeface="Arial" pitchFamily="-107" charset="0"/>
                <a:sym typeface="Arial" pitchFamily="-107" charset="0"/>
              </a:endParaRPr>
            </a:p>
          </p:txBody>
        </p:sp>
      </p:grpSp>
      <p:grpSp>
        <p:nvGrpSpPr>
          <p:cNvPr id="18" name="Group 17"/>
          <p:cNvGrpSpPr/>
          <p:nvPr/>
        </p:nvGrpSpPr>
        <p:grpSpPr>
          <a:xfrm>
            <a:off x="1384300" y="3987801"/>
            <a:ext cx="7429500" cy="965200"/>
            <a:chOff x="1384300" y="3987800"/>
            <a:chExt cx="7429500" cy="965200"/>
          </a:xfrm>
        </p:grpSpPr>
        <p:sp>
          <p:nvSpPr>
            <p:cNvPr id="16" name="Rounded Rectangular Callout 15"/>
            <p:cNvSpPr/>
            <p:nvPr/>
          </p:nvSpPr>
          <p:spPr bwMode="auto">
            <a:xfrm>
              <a:off x="7124700" y="3987800"/>
              <a:ext cx="1689100" cy="800100"/>
            </a:xfrm>
            <a:prstGeom prst="wedgeRoundRectCallout">
              <a:avLst>
                <a:gd name="adj1" fmla="val -268868"/>
                <a:gd name="adj2" fmla="val 42799"/>
                <a:gd name="adj3" fmla="val 16667"/>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pPr algn="ctr" defTabSz="514337" fontAlgn="base">
                <a:spcBef>
                  <a:spcPct val="0"/>
                </a:spcBef>
                <a:spcAft>
                  <a:spcPct val="0"/>
                </a:spcAft>
              </a:pPr>
              <a:r>
                <a:rPr lang="is-IS" sz="1400" dirty="0">
                  <a:solidFill>
                    <a:srgbClr val="FFFFFF"/>
                  </a:solidFill>
                  <a:latin typeface="Arial"/>
                  <a:ea typeface="Arial" pitchFamily="-107" charset="0"/>
                  <a:cs typeface="Arial" pitchFamily="-107" charset="0"/>
                  <a:sym typeface="Arial" pitchFamily="-107" charset="0"/>
                </a:rPr>
                <a:t>…Performs the NETCONF </a:t>
              </a:r>
              <a:r>
                <a:rPr lang="is-IS" sz="1400" dirty="0">
                  <a:solidFill>
                    <a:srgbClr val="FFFFFF"/>
                  </a:solidFill>
                  <a:latin typeface="Courier New"/>
                  <a:ea typeface="Arial" pitchFamily="-107" charset="0"/>
                  <a:cs typeface="Courier New"/>
                  <a:sym typeface="Arial" pitchFamily="-107" charset="0"/>
                </a:rPr>
                <a:t>&lt;edit-config&gt;</a:t>
              </a:r>
              <a:endParaRPr lang="en-US" sz="1400" dirty="0" err="1">
                <a:solidFill>
                  <a:srgbClr val="FFFFFF"/>
                </a:solidFill>
                <a:latin typeface="Courier New"/>
                <a:ea typeface="Arial" pitchFamily="-107" charset="0"/>
                <a:cs typeface="Courier New"/>
                <a:sym typeface="Arial" pitchFamily="-107" charset="0"/>
              </a:endParaRPr>
            </a:p>
          </p:txBody>
        </p:sp>
        <p:sp>
          <p:nvSpPr>
            <p:cNvPr id="17" name="Rectangle 16"/>
            <p:cNvSpPr/>
            <p:nvPr/>
          </p:nvSpPr>
          <p:spPr bwMode="auto">
            <a:xfrm>
              <a:off x="1384300" y="4635500"/>
              <a:ext cx="1892300" cy="317500"/>
            </a:xfrm>
            <a:prstGeom prst="rect">
              <a:avLst/>
            </a:prstGeom>
            <a:noFill/>
            <a:ln w="28575" cap="flat" cmpd="sng">
              <a:solidFill>
                <a:srgbClr val="FF0000"/>
              </a:solidFill>
              <a:miter lim="800000"/>
              <a:headEnd type="none" w="med" len="med"/>
              <a:tailEnd type="none" w="med" len="med"/>
            </a:ln>
          </p:spPr>
          <p:txBody>
            <a:bodyPr lIns="91440" tIns="45720" rIns="91440" bIns="45720" rtlCol="0" anchor="ctr"/>
            <a:lstStyle/>
            <a:p>
              <a:pPr algn="ctr" defTabSz="514337" fontAlgn="base">
                <a:spcBef>
                  <a:spcPct val="0"/>
                </a:spcBef>
                <a:spcAft>
                  <a:spcPct val="0"/>
                </a:spcAft>
              </a:pPr>
              <a:endParaRPr lang="en-US" sz="1400" dirty="0" err="1">
                <a:solidFill>
                  <a:srgbClr val="FFFFFF"/>
                </a:solidFill>
                <a:latin typeface="Arial"/>
                <a:ea typeface="Arial" pitchFamily="-107" charset="0"/>
                <a:cs typeface="Arial" pitchFamily="-107" charset="0"/>
                <a:sym typeface="Arial" pitchFamily="-107" charset="0"/>
              </a:endParaRPr>
            </a:p>
          </p:txBody>
        </p:sp>
      </p:grpSp>
    </p:spTree>
    <p:extLst>
      <p:ext uri="{BB962C8B-B14F-4D97-AF65-F5344CB8AC3E}">
        <p14:creationId xmlns:p14="http://schemas.microsoft.com/office/powerpoint/2010/main" val="61299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25</a:t>
            </a:fld>
            <a:endParaRPr lang="uk-UA" dirty="0"/>
          </a:p>
        </p:txBody>
      </p:sp>
    </p:spTree>
    <p:extLst>
      <p:ext uri="{BB962C8B-B14F-4D97-AF65-F5344CB8AC3E}">
        <p14:creationId xmlns:p14="http://schemas.microsoft.com/office/powerpoint/2010/main" val="20155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759" y="218947"/>
            <a:ext cx="7738229" cy="765432"/>
          </a:xfrm>
        </p:spPr>
        <p:txBody>
          <a:bodyPr/>
          <a:lstStyle/>
          <a:p>
            <a:r>
              <a:rPr lang="en-US" b="1" dirty="0"/>
              <a:t>Cisco Spark </a:t>
            </a:r>
            <a:r>
              <a:rPr lang="en-US" dirty="0"/>
              <a:t/>
            </a:r>
            <a:br>
              <a:rPr lang="en-US" dirty="0"/>
            </a:br>
            <a:r>
              <a:rPr lang="en-US" sz="1800" dirty="0"/>
              <a:t>Ask Questions, Get Answers, Continue the Experience</a:t>
            </a:r>
          </a:p>
        </p:txBody>
      </p:sp>
      <p:sp>
        <p:nvSpPr>
          <p:cNvPr id="7" name="Content Placeholder 6"/>
          <p:cNvSpPr>
            <a:spLocks noGrp="1"/>
          </p:cNvSpPr>
          <p:nvPr>
            <p:ph sz="quarter" idx="11"/>
          </p:nvPr>
        </p:nvSpPr>
        <p:spPr>
          <a:xfrm>
            <a:off x="352925" y="1207453"/>
            <a:ext cx="8513064" cy="3398837"/>
          </a:xfrm>
        </p:spPr>
        <p:txBody>
          <a:bodyPr/>
          <a:lstStyle/>
          <a:p>
            <a:pPr marL="1785" indent="0">
              <a:buNone/>
            </a:pPr>
            <a:r>
              <a:rPr lang="en-US" sz="1600" b="1" dirty="0"/>
              <a:t>Use Cisco Spark to communicate with the Speaker and fellow </a:t>
            </a:r>
            <a:br>
              <a:rPr lang="en-US" sz="1600" b="1" dirty="0"/>
            </a:br>
            <a:r>
              <a:rPr lang="en-US" sz="1600" b="1" dirty="0"/>
              <a:t>participants after the session</a:t>
            </a:r>
          </a:p>
          <a:p>
            <a:pPr>
              <a:spcBef>
                <a:spcPts val="600"/>
              </a:spcBef>
            </a:pPr>
            <a:endParaRPr lang="en-US" sz="1600" dirty="0">
              <a:solidFill>
                <a:srgbClr val="0070C0"/>
              </a:solidFill>
            </a:endParaRPr>
          </a:p>
          <a:p>
            <a:pPr marL="1785" indent="0">
              <a:spcBef>
                <a:spcPts val="600"/>
              </a:spcBef>
              <a:spcAft>
                <a:spcPts val="600"/>
              </a:spcAft>
              <a:buNone/>
            </a:pPr>
            <a:r>
              <a:rPr lang="en-US" sz="1600" dirty="0">
                <a:solidFill>
                  <a:srgbClr val="0070C0"/>
                </a:solidFill>
              </a:rPr>
              <a:t>        </a:t>
            </a:r>
            <a:r>
              <a:rPr lang="en-US" sz="1600" b="1" dirty="0">
                <a:solidFill>
                  <a:srgbClr val="0070C0"/>
                </a:solidFill>
              </a:rPr>
              <a:t>Download the Cisco Spark app from iTunes or Google Play </a:t>
            </a:r>
          </a:p>
          <a:p>
            <a:pPr marL="342900" indent="-342900">
              <a:spcBef>
                <a:spcPts val="600"/>
              </a:spcBef>
              <a:buFont typeface="+mj-lt"/>
              <a:buAutoNum type="arabicPeriod"/>
            </a:pPr>
            <a:r>
              <a:rPr lang="en-US" sz="1600" dirty="0"/>
              <a:t>Go to the Cisco Live Berlin 2017 Mobile app </a:t>
            </a:r>
          </a:p>
          <a:p>
            <a:pPr marL="342900" indent="-342900">
              <a:spcBef>
                <a:spcPts val="600"/>
              </a:spcBef>
              <a:buFont typeface="+mj-lt"/>
              <a:buAutoNum type="arabicPeriod"/>
            </a:pPr>
            <a:r>
              <a:rPr lang="en-US" sz="1600" dirty="0"/>
              <a:t>Find this session</a:t>
            </a:r>
          </a:p>
          <a:p>
            <a:pPr marL="342900" indent="-342900">
              <a:spcBef>
                <a:spcPts val="600"/>
              </a:spcBef>
              <a:buFont typeface="+mj-lt"/>
              <a:buAutoNum type="arabicPeriod"/>
            </a:pPr>
            <a:r>
              <a:rPr lang="en-US" sz="1600" dirty="0"/>
              <a:t>Click the Spark button under Speakers in the session description </a:t>
            </a:r>
          </a:p>
          <a:p>
            <a:pPr marL="342900" indent="-342900">
              <a:spcBef>
                <a:spcPts val="600"/>
              </a:spcBef>
              <a:buFont typeface="+mj-lt"/>
              <a:buAutoNum type="arabicPeriod"/>
            </a:pPr>
            <a:r>
              <a:rPr lang="en-US" sz="1600" dirty="0"/>
              <a:t>Enter the room, room name = </a:t>
            </a:r>
            <a:r>
              <a:rPr lang="en-US" b="1" dirty="0" smtClean="0">
                <a:solidFill>
                  <a:srgbClr val="FF0000"/>
                </a:solidFill>
              </a:rPr>
              <a:t>DEVNET-2449</a:t>
            </a:r>
            <a:endParaRPr lang="en-US" sz="1100" b="1" dirty="0">
              <a:solidFill>
                <a:srgbClr val="FF0000"/>
              </a:solidFill>
            </a:endParaRPr>
          </a:p>
          <a:p>
            <a:pPr marL="342900" indent="-342900">
              <a:spcBef>
                <a:spcPts val="600"/>
              </a:spcBef>
              <a:buFont typeface="+mj-lt"/>
              <a:buAutoNum type="arabicPeriod"/>
            </a:pPr>
            <a:r>
              <a:rPr lang="en-US" sz="1600" dirty="0"/>
              <a:t>Join the conversation!</a:t>
            </a:r>
          </a:p>
          <a:p>
            <a:pPr marL="342900" indent="-342900">
              <a:spcBef>
                <a:spcPts val="600"/>
              </a:spcBef>
              <a:buFont typeface="+mj-lt"/>
              <a:buAutoNum type="arabicPeriod"/>
            </a:pPr>
            <a:endParaRPr lang="en-US" sz="1600" dirty="0"/>
          </a:p>
          <a:p>
            <a:pPr marL="0" indent="0">
              <a:spcBef>
                <a:spcPts val="600"/>
              </a:spcBef>
              <a:buNone/>
            </a:pPr>
            <a:r>
              <a:rPr lang="en-US" sz="1400" b="1" dirty="0"/>
              <a:t>The Spark Room will be open for 2 weeks after Cisco Live</a:t>
            </a:r>
          </a:p>
          <a:p>
            <a:pPr marL="1785" indent="0">
              <a:buNone/>
            </a:pPr>
            <a:endParaRPr lang="en-US" sz="16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1458"/>
          <a:stretch/>
        </p:blipFill>
        <p:spPr>
          <a:xfrm>
            <a:off x="259971" y="1866901"/>
            <a:ext cx="659716" cy="51815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94" y="45162"/>
            <a:ext cx="1145404" cy="114540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172" y="467453"/>
            <a:ext cx="2036816" cy="4208076"/>
          </a:xfrm>
          <a:prstGeom prst="rect">
            <a:avLst/>
          </a:prstGeom>
        </p:spPr>
      </p:pic>
      <p:sp>
        <p:nvSpPr>
          <p:cNvPr id="1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26</a:t>
            </a:fld>
            <a:endParaRPr lang="uk-UA" dirty="0"/>
          </a:p>
        </p:txBody>
      </p:sp>
    </p:spTree>
    <p:extLst>
      <p:ext uri="{BB962C8B-B14F-4D97-AF65-F5344CB8AC3E}">
        <p14:creationId xmlns:p14="http://schemas.microsoft.com/office/powerpoint/2010/main" val="144675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Your Education</a:t>
            </a:r>
          </a:p>
        </p:txBody>
      </p:sp>
      <p:sp>
        <p:nvSpPr>
          <p:cNvPr id="3" name="Content Placeholder 2"/>
          <p:cNvSpPr>
            <a:spLocks noGrp="1"/>
          </p:cNvSpPr>
          <p:nvPr>
            <p:ph sz="quarter" idx="11"/>
          </p:nvPr>
        </p:nvSpPr>
        <p:spPr/>
        <p:txBody>
          <a:bodyPr/>
          <a:lstStyle/>
          <a:p>
            <a:r>
              <a:rPr lang="en-US" dirty="0"/>
              <a:t>Demos in the Cisco campus</a:t>
            </a:r>
          </a:p>
          <a:p>
            <a:r>
              <a:rPr lang="en-US" dirty="0"/>
              <a:t>Walk-in Self-Paced Labs</a:t>
            </a:r>
          </a:p>
          <a:p>
            <a:r>
              <a:rPr lang="en-US" dirty="0"/>
              <a:t>Lunch &amp; Learn</a:t>
            </a:r>
          </a:p>
          <a:p>
            <a:r>
              <a:rPr lang="en-US" dirty="0"/>
              <a:t>Meet the Engineer 1:1 meetings</a:t>
            </a:r>
          </a:p>
          <a:p>
            <a:r>
              <a:rPr lang="en-US" dirty="0"/>
              <a:t>Related sessions</a:t>
            </a:r>
          </a:p>
        </p:txBody>
      </p:sp>
      <p:sp>
        <p:nvSpPr>
          <p:cNvPr id="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4" name="Footer Placeholder 3"/>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5" name="Slide Number Placeholder 4"/>
          <p:cNvSpPr>
            <a:spLocks noGrp="1"/>
          </p:cNvSpPr>
          <p:nvPr>
            <p:ph type="sldNum" sz="quarter" idx="4"/>
          </p:nvPr>
        </p:nvSpPr>
        <p:spPr/>
        <p:txBody>
          <a:bodyPr/>
          <a:lstStyle/>
          <a:p>
            <a:fld id="{96A97DD0-5BE7-4856-A2A9-C42C6688E607}" type="slidenum">
              <a:rPr lang="uk-UA" smtClean="0"/>
              <a:pPr/>
              <a:t>27</a:t>
            </a:fld>
            <a:endParaRPr lang="uk-UA" dirty="0"/>
          </a:p>
        </p:txBody>
      </p:sp>
    </p:spTree>
    <p:extLst>
      <p:ext uri="{BB962C8B-B14F-4D97-AF65-F5344CB8AC3E}">
        <p14:creationId xmlns:p14="http://schemas.microsoft.com/office/powerpoint/2010/main" val="90278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Box 2"/>
          <p:cNvSpPr txBox="1">
            <a:spLocks noChangeArrowheads="1"/>
          </p:cNvSpPr>
          <p:nvPr/>
        </p:nvSpPr>
        <p:spPr bwMode="auto">
          <a:xfrm>
            <a:off x="317500"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SDN Controller</a:t>
            </a:r>
          </a:p>
          <a:p>
            <a:pPr algn="ctr"/>
            <a:r>
              <a:rPr lang="en-US" sz="2000" b="1">
                <a:cs typeface="Arial" charset="0"/>
              </a:rPr>
              <a:t>Integration</a:t>
            </a:r>
          </a:p>
        </p:txBody>
      </p:sp>
      <p:sp>
        <p:nvSpPr>
          <p:cNvPr id="72706" name="TextBox 13"/>
          <p:cNvSpPr txBox="1">
            <a:spLocks noChangeArrowheads="1"/>
          </p:cNvSpPr>
          <p:nvPr/>
        </p:nvSpPr>
        <p:spPr bwMode="auto">
          <a:xfrm>
            <a:off x="3286125"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Application</a:t>
            </a:r>
          </a:p>
          <a:p>
            <a:pPr algn="ctr"/>
            <a:r>
              <a:rPr lang="en-US" sz="2000" b="1">
                <a:cs typeface="Arial" charset="0"/>
              </a:rPr>
              <a:t>Integration</a:t>
            </a:r>
          </a:p>
        </p:txBody>
      </p:sp>
      <p:sp>
        <p:nvSpPr>
          <p:cNvPr id="72707" name="TextBox 14"/>
          <p:cNvSpPr txBox="1">
            <a:spLocks noChangeArrowheads="1"/>
          </p:cNvSpPr>
          <p:nvPr/>
        </p:nvSpPr>
        <p:spPr bwMode="auto">
          <a:xfrm>
            <a:off x="6326188" y="1057275"/>
            <a:ext cx="239395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b="1">
                <a:cs typeface="Arial" charset="0"/>
              </a:rPr>
              <a:t>OSS / BSS</a:t>
            </a:r>
          </a:p>
          <a:p>
            <a:pPr algn="ctr"/>
            <a:r>
              <a:rPr lang="en-US" sz="2000" b="1">
                <a:cs typeface="Arial" charset="0"/>
              </a:rPr>
              <a:t>Integration</a:t>
            </a:r>
          </a:p>
        </p:txBody>
      </p:sp>
      <p:pic>
        <p:nvPicPr>
          <p:cNvPr id="72708"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550" y="2665413"/>
            <a:ext cx="17081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9" name="Group 20"/>
          <p:cNvGrpSpPr>
            <a:grpSpLocks/>
          </p:cNvGrpSpPr>
          <p:nvPr/>
        </p:nvGrpSpPr>
        <p:grpSpPr bwMode="auto">
          <a:xfrm>
            <a:off x="1212850" y="1933575"/>
            <a:ext cx="1419225" cy="717550"/>
            <a:chOff x="5820163" y="1527035"/>
            <a:chExt cx="1730046" cy="821443"/>
          </a:xfrm>
        </p:grpSpPr>
        <p:sp>
          <p:nvSpPr>
            <p:cNvPr id="72734" name="TextBox 21"/>
            <p:cNvSpPr txBox="1">
              <a:spLocks noChangeArrowheads="1"/>
            </p:cNvSpPr>
            <p:nvPr/>
          </p:nvSpPr>
          <p:spPr bwMode="auto">
            <a:xfrm flipH="1">
              <a:off x="5820163" y="1854957"/>
              <a:ext cx="1730046" cy="49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100"/>
                <a:t>Open SDN</a:t>
              </a:r>
            </a:p>
            <a:p>
              <a:pPr algn="ctr"/>
              <a:r>
                <a:rPr lang="en-US" sz="1100"/>
                <a:t>Controller</a:t>
              </a:r>
            </a:p>
          </p:txBody>
        </p:sp>
        <p:pic>
          <p:nvPicPr>
            <p:cNvPr id="72735"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95334" y="1527035"/>
              <a:ext cx="579705" cy="30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7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843088"/>
            <a:ext cx="838200"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1" name="TextBox 24"/>
          <p:cNvSpPr txBox="1">
            <a:spLocks noChangeArrowheads="1"/>
          </p:cNvSpPr>
          <p:nvPr/>
        </p:nvSpPr>
        <p:spPr bwMode="auto">
          <a:xfrm>
            <a:off x="409575" y="4151313"/>
            <a:ext cx="2198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1600" b="1">
                <a:solidFill>
                  <a:schemeClr val="tx2"/>
                </a:solidFill>
              </a:rPr>
              <a:t>Inventory / Topology</a:t>
            </a:r>
          </a:p>
        </p:txBody>
      </p:sp>
      <p:sp>
        <p:nvSpPr>
          <p:cNvPr id="72712" name="Rectangle 25"/>
          <p:cNvSpPr>
            <a:spLocks noChangeArrowheads="1"/>
          </p:cNvSpPr>
          <p:nvPr/>
        </p:nvSpPr>
        <p:spPr bwMode="auto">
          <a:xfrm>
            <a:off x="511175" y="3316288"/>
            <a:ext cx="213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Configuration Mgmt</a:t>
            </a:r>
          </a:p>
        </p:txBody>
      </p:sp>
      <p:sp>
        <p:nvSpPr>
          <p:cNvPr id="72713" name="Rectangle 27"/>
          <p:cNvSpPr>
            <a:spLocks noChangeArrowheads="1"/>
          </p:cNvSpPr>
          <p:nvPr/>
        </p:nvSpPr>
        <p:spPr bwMode="auto">
          <a:xfrm>
            <a:off x="663575" y="3748088"/>
            <a:ext cx="1690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Access Control</a:t>
            </a:r>
          </a:p>
        </p:txBody>
      </p:sp>
      <p:pic>
        <p:nvPicPr>
          <p:cNvPr id="72714" name="Picture 3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1575" y="2538413"/>
            <a:ext cx="51117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10075" y="2282825"/>
            <a:ext cx="9572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81563" y="2657475"/>
            <a:ext cx="701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3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0675" y="1893888"/>
            <a:ext cx="4302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8" name="Picture 34"/>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0688" y="1898650"/>
            <a:ext cx="8826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Rectangle 35"/>
          <p:cNvSpPr>
            <a:spLocks noChangeArrowheads="1"/>
          </p:cNvSpPr>
          <p:nvPr/>
        </p:nvSpPr>
        <p:spPr bwMode="auto">
          <a:xfrm>
            <a:off x="3470275" y="3502025"/>
            <a:ext cx="1955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r>
              <a:rPr lang="en-US" sz="1600" b="1">
                <a:solidFill>
                  <a:srgbClr val="2968AF"/>
                </a:solidFill>
              </a:rPr>
              <a:t>Script Automation</a:t>
            </a:r>
          </a:p>
        </p:txBody>
      </p:sp>
      <p:sp>
        <p:nvSpPr>
          <p:cNvPr id="72720" name="Rectangle 36"/>
          <p:cNvSpPr>
            <a:spLocks noChangeArrowheads="1"/>
          </p:cNvSpPr>
          <p:nvPr/>
        </p:nvSpPr>
        <p:spPr bwMode="auto">
          <a:xfrm>
            <a:off x="4110038" y="3905250"/>
            <a:ext cx="9604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DevOps</a:t>
            </a:r>
          </a:p>
        </p:txBody>
      </p:sp>
      <p:pic>
        <p:nvPicPr>
          <p:cNvPr id="72721" name="Picture 37"/>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4688" y="1874838"/>
            <a:ext cx="5937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Rectangle 38"/>
          <p:cNvSpPr>
            <a:spLocks noChangeArrowheads="1"/>
          </p:cNvSpPr>
          <p:nvPr/>
        </p:nvSpPr>
        <p:spPr bwMode="auto">
          <a:xfrm>
            <a:off x="3048000" y="2159000"/>
            <a:ext cx="14509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p>
            <a:pPr algn="ctr"/>
            <a:r>
              <a:rPr lang="en-US" sz="1100">
                <a:solidFill>
                  <a:srgbClr val="676767"/>
                </a:solidFill>
              </a:rPr>
              <a:t>Custom</a:t>
            </a:r>
          </a:p>
          <a:p>
            <a:pPr algn="ctr"/>
            <a:r>
              <a:rPr lang="en-US" sz="1100">
                <a:solidFill>
                  <a:srgbClr val="676767"/>
                </a:solidFill>
              </a:rPr>
              <a:t>Application</a:t>
            </a:r>
          </a:p>
        </p:txBody>
      </p:sp>
      <p:sp>
        <p:nvSpPr>
          <p:cNvPr id="72723" name="Rectangle 39"/>
          <p:cNvSpPr>
            <a:spLocks noChangeArrowheads="1"/>
          </p:cNvSpPr>
          <p:nvPr/>
        </p:nvSpPr>
        <p:spPr bwMode="auto">
          <a:xfrm>
            <a:off x="6488113" y="3748088"/>
            <a:ext cx="22145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Service Provisioning</a:t>
            </a:r>
          </a:p>
        </p:txBody>
      </p:sp>
      <p:sp>
        <p:nvSpPr>
          <p:cNvPr id="72724" name="Rectangle 40"/>
          <p:cNvSpPr>
            <a:spLocks noChangeArrowheads="1"/>
          </p:cNvSpPr>
          <p:nvPr/>
        </p:nvSpPr>
        <p:spPr bwMode="auto">
          <a:xfrm>
            <a:off x="6975475" y="4151313"/>
            <a:ext cx="12779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rgbClr val="2968AF"/>
                </a:solidFill>
              </a:rPr>
              <a:t>Fault Mgmt</a:t>
            </a:r>
          </a:p>
        </p:txBody>
      </p:sp>
      <p:sp>
        <p:nvSpPr>
          <p:cNvPr id="72725" name="Rectangle 41"/>
          <p:cNvSpPr>
            <a:spLocks noChangeArrowheads="1"/>
          </p:cNvSpPr>
          <p:nvPr/>
        </p:nvSpPr>
        <p:spPr bwMode="auto">
          <a:xfrm>
            <a:off x="6527800" y="3316288"/>
            <a:ext cx="2133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8" rIns="91436" bIns="45718">
            <a:spAutoFit/>
          </a:bodyPr>
          <a:lstStyle/>
          <a:p>
            <a:pPr algn="ctr"/>
            <a:r>
              <a:rPr lang="en-US" sz="1600" b="1">
                <a:solidFill>
                  <a:schemeClr val="tx2"/>
                </a:solidFill>
              </a:rPr>
              <a:t>Configuration Mgmt</a:t>
            </a:r>
          </a:p>
        </p:txBody>
      </p:sp>
      <p:pic>
        <p:nvPicPr>
          <p:cNvPr id="72726" name="Picture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357938" y="1909763"/>
            <a:ext cx="985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7" name="Picture 42"/>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18438" y="1881188"/>
            <a:ext cx="952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8" name="Picture 4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42075" y="2695575"/>
            <a:ext cx="7588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9" name="Picture 4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705725" y="2628900"/>
            <a:ext cx="12144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0" name="Picture 45"/>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172325" y="2243138"/>
            <a:ext cx="7778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31" name="Title 10"/>
          <p:cNvSpPr>
            <a:spLocks noGrp="1"/>
          </p:cNvSpPr>
          <p:nvPr>
            <p:ph type="title"/>
          </p:nvPr>
        </p:nvSpPr>
        <p:spPr/>
        <p:txBody>
          <a:bodyPr/>
          <a:lstStyle/>
          <a:p>
            <a:r>
              <a:rPr lang="en-US" dirty="0" smtClean="0">
                <a:solidFill>
                  <a:schemeClr val="bg2"/>
                </a:solidFill>
              </a:rPr>
              <a:t>Use Cases</a:t>
            </a:r>
            <a:endParaRPr lang="en-US" dirty="0">
              <a:solidFill>
                <a:schemeClr val="bg2"/>
              </a:solidFill>
            </a:endParaRPr>
          </a:p>
        </p:txBody>
      </p:sp>
      <p:cxnSp>
        <p:nvCxnSpPr>
          <p:cNvPr id="13" name="Straight Connector 12"/>
          <p:cNvCxnSpPr/>
          <p:nvPr/>
        </p:nvCxnSpPr>
        <p:spPr>
          <a:xfrm>
            <a:off x="2994025" y="962025"/>
            <a:ext cx="0" cy="3662363"/>
          </a:xfrm>
          <a:prstGeom prst="line">
            <a:avLst/>
          </a:prstGeom>
        </p:spPr>
        <p:style>
          <a:lnRef idx="3">
            <a:schemeClr val="accent5"/>
          </a:lnRef>
          <a:fillRef idx="0">
            <a:schemeClr val="accent5"/>
          </a:fillRef>
          <a:effectRef idx="2">
            <a:schemeClr val="accent5"/>
          </a:effectRef>
          <a:fontRef idx="minor">
            <a:schemeClr val="tx1"/>
          </a:fontRef>
        </p:style>
      </p:cxnSp>
      <p:cxnSp>
        <p:nvCxnSpPr>
          <p:cNvPr id="47" name="Straight Connector 46"/>
          <p:cNvCxnSpPr/>
          <p:nvPr/>
        </p:nvCxnSpPr>
        <p:spPr>
          <a:xfrm>
            <a:off x="6089650" y="962025"/>
            <a:ext cx="0" cy="3662363"/>
          </a:xfrm>
          <a:prstGeom prst="line">
            <a:avLst/>
          </a:prstGeom>
        </p:spPr>
        <p:style>
          <a:lnRef idx="3">
            <a:schemeClr val="accent5"/>
          </a:lnRef>
          <a:fillRef idx="0">
            <a:schemeClr val="accent5"/>
          </a:fillRef>
          <a:effectRef idx="2">
            <a:schemeClr val="accent5"/>
          </a:effectRef>
          <a:fontRef idx="minor">
            <a:schemeClr val="tx1"/>
          </a:fontRef>
        </p:style>
      </p:cxnSp>
      <p:sp>
        <p:nvSpPr>
          <p:cNvPr id="3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656707958"/>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Title 2"/>
          <p:cNvSpPr>
            <a:spLocks noGrp="1"/>
          </p:cNvSpPr>
          <p:nvPr>
            <p:ph type="title"/>
          </p:nvPr>
        </p:nvSpPr>
        <p:spPr/>
        <p:txBody>
          <a:bodyPr/>
          <a:lstStyle/>
          <a:p>
            <a:r>
              <a:rPr lang="en-US" dirty="0" smtClean="0"/>
              <a:t>Cisco Configuration Blueprints</a:t>
            </a:r>
            <a:endParaRPr lang="en-US" dirty="0"/>
          </a:p>
        </p:txBody>
      </p:sp>
      <p:pic>
        <p:nvPicPr>
          <p:cNvPr id="9" name="Content Placeholder 8"/>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57188" y="1353581"/>
            <a:ext cx="4068762" cy="2706214"/>
          </a:xfrm>
        </p:spPr>
      </p:pic>
      <p:pic>
        <p:nvPicPr>
          <p:cNvPr id="10" name="Content Placeholder 9"/>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4800600" y="1356470"/>
            <a:ext cx="4068763" cy="2695673"/>
          </a:xfrm>
        </p:spPr>
      </p:pic>
      <p:sp>
        <p:nvSpPr>
          <p:cNvPr id="4" name="Slide Number Placeholder 3"/>
          <p:cNvSpPr>
            <a:spLocks noGrp="1"/>
          </p:cNvSpPr>
          <p:nvPr>
            <p:ph type="sldNum" sz="quarter" idx="4"/>
          </p:nvPr>
        </p:nvSpPr>
        <p:spPr/>
        <p:txBody>
          <a:bodyPr/>
          <a:lstStyle/>
          <a:p>
            <a:fld id="{96A97DD0-5BE7-4856-A2A9-C42C6688E607}" type="slidenum">
              <a:rPr lang="uk-UA" smtClean="0"/>
              <a:pPr/>
              <a:t>29</a:t>
            </a:fld>
            <a:endParaRPr lang="uk-UA" dirty="0"/>
          </a:p>
        </p:txBody>
      </p:sp>
    </p:spTree>
    <p:extLst>
      <p:ext uri="{BB962C8B-B14F-4D97-AF65-F5344CB8AC3E}">
        <p14:creationId xmlns:p14="http://schemas.microsoft.com/office/powerpoint/2010/main" val="112411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Programmability</a:t>
            </a:r>
            <a:endParaRPr lang="en-US" dirty="0"/>
          </a:p>
          <a:p>
            <a:r>
              <a:rPr lang="en-US" dirty="0" smtClean="0"/>
              <a:t>YANG</a:t>
            </a:r>
            <a:endParaRPr lang="en-US" dirty="0"/>
          </a:p>
          <a:p>
            <a:r>
              <a:rPr lang="en-US" dirty="0" smtClean="0"/>
              <a:t>NETCONF</a:t>
            </a:r>
            <a:endParaRPr lang="en-US" dirty="0"/>
          </a:p>
        </p:txBody>
      </p:sp>
      <p:sp>
        <p:nvSpPr>
          <p:cNvPr id="4" name="Title 3"/>
          <p:cNvSpPr>
            <a:spLocks noGrp="1"/>
          </p:cNvSpPr>
          <p:nvPr>
            <p:ph type="title"/>
          </p:nvPr>
        </p:nvSpPr>
        <p:spPr/>
        <p:txBody>
          <a:bodyPr/>
          <a:lstStyle/>
          <a:p>
            <a:r>
              <a:rPr lang="en-US" dirty="0"/>
              <a:t>Agenda</a:t>
            </a:r>
            <a:endParaRPr lang="en-GB" dirty="0"/>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5" name="Slide Number Placeholder 4"/>
          <p:cNvSpPr>
            <a:spLocks noGrp="1"/>
          </p:cNvSpPr>
          <p:nvPr>
            <p:ph type="sldNum" sz="quarter" idx="4"/>
          </p:nvPr>
        </p:nvSpPr>
        <p:spPr/>
        <p:txBody>
          <a:bodyPr/>
          <a:lstStyle/>
          <a:p>
            <a:fld id="{96A97DD0-5BE7-4856-A2A9-C42C6688E607}" type="slidenum">
              <a:rPr lang="uk-UA" smtClean="0">
                <a:solidFill>
                  <a:srgbClr val="FFFFFF">
                    <a:alpha val="60000"/>
                  </a:srgbClr>
                </a:solidFill>
              </a:rPr>
              <a:pPr/>
              <a:t>3</a:t>
            </a:fld>
            <a:endParaRPr lang="uk-UA" dirty="0">
              <a:solidFill>
                <a:srgbClr val="FFFFFF">
                  <a:alpha val="60000"/>
                </a:srgbClr>
              </a:solidFill>
            </a:endParaRPr>
          </a:p>
        </p:txBody>
      </p:sp>
    </p:spTree>
    <p:extLst>
      <p:ext uri="{BB962C8B-B14F-4D97-AF65-F5344CB8AC3E}">
        <p14:creationId xmlns:p14="http://schemas.microsoft.com/office/powerpoint/2010/main" val="21695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 &amp; A</a:t>
            </a:r>
          </a:p>
        </p:txBody>
      </p:sp>
      <p:sp>
        <p:nvSpPr>
          <p:cNvPr id="3" name="Footer Placeholder 2"/>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solidFill>
                  <a:srgbClr val="FFFFFF">
                    <a:alpha val="60000"/>
                  </a:srgbClr>
                </a:solidFill>
              </a:rPr>
              <a:pPr/>
              <a:t>30</a:t>
            </a:fld>
            <a:endParaRPr lang="uk-UA" dirty="0">
              <a:solidFill>
                <a:srgbClr val="FFFFFF">
                  <a:alpha val="60000"/>
                </a:srgbClr>
              </a:solidFill>
            </a:endParaRPr>
          </a:p>
        </p:txBody>
      </p:sp>
    </p:spTree>
    <p:extLst>
      <p:ext uri="{BB962C8B-B14F-4D97-AF65-F5344CB8AC3E}">
        <p14:creationId xmlns:p14="http://schemas.microsoft.com/office/powerpoint/2010/main" val="400001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31</a:t>
            </a:fld>
            <a:endParaRPr lang="uk-UA" dirty="0">
              <a:solidFill>
                <a:srgbClr val="FFFFFF">
                  <a:alpha val="60000"/>
                </a:srgbClr>
              </a:solidFill>
            </a:endParaRPr>
          </a:p>
        </p:txBody>
      </p:sp>
    </p:spTree>
    <p:extLst>
      <p:ext uri="{BB962C8B-B14F-4D97-AF65-F5344CB8AC3E}">
        <p14:creationId xmlns:p14="http://schemas.microsoft.com/office/powerpoint/2010/main" val="358112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3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4"/>
          <p:cNvSpPr>
            <a:spLocks noGrp="1"/>
          </p:cNvSpPr>
          <p:nvPr>
            <p:ph type="ctrTitle"/>
          </p:nvPr>
        </p:nvSpPr>
        <p:spPr/>
        <p:txBody>
          <a:bodyPr/>
          <a:lstStyle/>
          <a:p>
            <a:pPr marL="4763" indent="-4763"/>
            <a:r>
              <a:rPr lang="en-US" dirty="0" smtClean="0">
                <a:latin typeface="Arial" charset="0"/>
                <a:ea typeface="Apple LiGothic Medium" charset="0"/>
                <a:cs typeface="Apple LiGothic Medium" charset="0"/>
                <a:sym typeface="Arial" charset="0"/>
              </a:rPr>
              <a:t>Resources</a:t>
            </a:r>
            <a:endParaRPr dirty="0">
              <a:latin typeface="Arial" charset="0"/>
              <a:ea typeface="Apple LiGothic Medium" charset="0"/>
              <a:cs typeface="Apple LiGothic Medium" charset="0"/>
              <a:sym typeface="Arial"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33</a:t>
            </a:fld>
            <a:endParaRPr lang="uk-UA" dirty="0">
              <a:solidFill>
                <a:srgbClr val="FFFFFF">
                  <a:alpha val="60000"/>
                </a:srgbClr>
              </a:solidFill>
            </a:endParaRPr>
          </a:p>
        </p:txBody>
      </p:sp>
    </p:spTree>
    <p:extLst>
      <p:ext uri="{BB962C8B-B14F-4D97-AF65-F5344CB8AC3E}">
        <p14:creationId xmlns:p14="http://schemas.microsoft.com/office/powerpoint/2010/main" val="80629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Environment</a:t>
            </a:r>
          </a:p>
        </p:txBody>
      </p:sp>
      <p:sp>
        <p:nvSpPr>
          <p:cNvPr id="5" name="Content Placeholder 4"/>
          <p:cNvSpPr>
            <a:spLocks noGrp="1"/>
          </p:cNvSpPr>
          <p:nvPr>
            <p:ph sz="quarter" idx="11"/>
          </p:nvPr>
        </p:nvSpPr>
        <p:spPr/>
        <p:txBody>
          <a:bodyPr/>
          <a:lstStyle/>
          <a:p>
            <a:r>
              <a:rPr lang="en-US" dirty="0" err="1" smtClean="0"/>
              <a:t>Git</a:t>
            </a:r>
            <a:r>
              <a:rPr lang="en-US" dirty="0" smtClean="0"/>
              <a:t> </a:t>
            </a:r>
            <a:r>
              <a:rPr lang="en-US" dirty="0"/>
              <a:t>client</a:t>
            </a:r>
          </a:p>
          <a:p>
            <a:r>
              <a:rPr lang="en-US" dirty="0" err="1"/>
              <a:t>VirtualBox</a:t>
            </a:r>
            <a:r>
              <a:rPr lang="en-US" dirty="0"/>
              <a:t> 5.0.28</a:t>
            </a:r>
          </a:p>
          <a:p>
            <a:r>
              <a:rPr lang="en-US" dirty="0"/>
              <a:t>Vagrant 1.8.7 (be aware of </a:t>
            </a:r>
            <a:r>
              <a:rPr lang="en-US" dirty="0">
                <a:hlinkClick r:id="rId3"/>
              </a:rPr>
              <a:t>this issue</a:t>
            </a:r>
            <a:r>
              <a:rPr lang="en-US" dirty="0"/>
              <a:t>)</a:t>
            </a:r>
          </a:p>
          <a:p>
            <a:r>
              <a:rPr lang="en-US" dirty="0" err="1"/>
              <a:t>cdrtools</a:t>
            </a:r>
            <a:r>
              <a:rPr lang="en-US" dirty="0"/>
              <a:t> (in particular </a:t>
            </a:r>
            <a:r>
              <a:rPr lang="en-US" dirty="0" err="1"/>
              <a:t>mkisofs</a:t>
            </a:r>
            <a:r>
              <a:rPr lang="en-US" dirty="0"/>
              <a:t>)</a:t>
            </a:r>
          </a:p>
          <a:p>
            <a:r>
              <a:rPr lang="en-US" dirty="0"/>
              <a:t>a build environment (e.g. compiler, make, ...), suggest to use </a:t>
            </a:r>
            <a:r>
              <a:rPr lang="en-US" dirty="0" err="1"/>
              <a:t>MacPorts</a:t>
            </a:r>
            <a:r>
              <a:rPr lang="en-US" dirty="0"/>
              <a:t> or Brew if running on a Mac</a:t>
            </a:r>
          </a:p>
          <a:p>
            <a:r>
              <a:rPr lang="en-US" dirty="0"/>
              <a:t>Clone the iso-xrv-x64-vbox repository </a:t>
            </a:r>
            <a:r>
              <a:rPr lang="en-US" dirty="0">
                <a:hlinkClick r:id="rId4"/>
              </a:rPr>
              <a:t>from GitHub</a:t>
            </a:r>
            <a:r>
              <a:rPr lang="en-US" dirty="0"/>
              <a:t> </a:t>
            </a:r>
          </a:p>
          <a:p>
            <a:r>
              <a:rPr lang="en-US" dirty="0"/>
              <a:t>IOS XE image from </a:t>
            </a:r>
            <a:r>
              <a:rPr lang="en-US" dirty="0" err="1"/>
              <a:t>Cisco.com</a:t>
            </a:r>
            <a:r>
              <a:rPr lang="en-US" dirty="0"/>
              <a:t> (e.g. </a:t>
            </a:r>
            <a:r>
              <a:rPr lang="en-US" dirty="0">
                <a:hlinkClick r:id="rId5"/>
              </a:rPr>
              <a:t>here</a:t>
            </a:r>
            <a:r>
              <a:rPr lang="en-US" dirty="0"/>
              <a:t>, then go to </a:t>
            </a:r>
            <a:r>
              <a:rPr lang="en-US" i="1" dirty="0"/>
              <a:t>IOS XE Software</a:t>
            </a:r>
            <a:r>
              <a:rPr lang="en-US" dirty="0"/>
              <a:t> and download the Denali-16.3.2 .</a:t>
            </a:r>
            <a:r>
              <a:rPr lang="en-US" dirty="0" err="1"/>
              <a:t>iso</a:t>
            </a:r>
            <a:r>
              <a:rPr lang="en-US" dirty="0"/>
              <a:t> file in the </a:t>
            </a:r>
            <a:r>
              <a:rPr lang="en-US" i="1" dirty="0"/>
              <a:t>Latest</a:t>
            </a:r>
            <a:r>
              <a:rPr lang="en-US" dirty="0"/>
              <a:t> tree branch, ~350MB in size)</a:t>
            </a:r>
          </a:p>
          <a:p>
            <a:endParaRPr lang="en-US" dirty="0"/>
          </a:p>
        </p:txBody>
      </p:sp>
      <p:sp>
        <p:nvSpPr>
          <p:cNvPr id="2" name="Text Placeholder 1"/>
          <p:cNvSpPr>
            <a:spLocks noGrp="1"/>
          </p:cNvSpPr>
          <p:nvPr>
            <p:ph type="body" sz="quarter" idx="12"/>
          </p:nvPr>
        </p:nvSpPr>
        <p:spPr/>
        <p:txBody>
          <a:bodyPr/>
          <a:lstStyle/>
          <a:p>
            <a:r>
              <a:rPr lang="en-US" dirty="0"/>
              <a:t>This is a rough guideline how to bring up / prepare the entire environment</a:t>
            </a:r>
            <a:r>
              <a:rPr lang="en-US" dirty="0" smtClean="0"/>
              <a:t>.</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34</a:t>
            </a:fld>
            <a:endParaRPr lang="uk-UA" dirty="0"/>
          </a:p>
        </p:txBody>
      </p:sp>
    </p:spTree>
    <p:extLst>
      <p:ext uri="{BB962C8B-B14F-4D97-AF65-F5344CB8AC3E}">
        <p14:creationId xmlns:p14="http://schemas.microsoft.com/office/powerpoint/2010/main" val="53517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Building the </a:t>
            </a:r>
            <a:r>
              <a:rPr lang="en-US" b="1" dirty="0" smtClean="0"/>
              <a:t>Environment (</a:t>
            </a:r>
            <a:r>
              <a:rPr lang="en-US" b="1" dirty="0" err="1" smtClean="0"/>
              <a:t>cont</a:t>
            </a:r>
            <a:r>
              <a:rPr lang="en-US" b="1" dirty="0" smtClean="0"/>
              <a:t>)</a:t>
            </a:r>
            <a:endParaRPr lang="en-US" b="1" dirty="0"/>
          </a:p>
        </p:txBody>
      </p:sp>
      <p:sp>
        <p:nvSpPr>
          <p:cNvPr id="5" name="Content Placeholder 4"/>
          <p:cNvSpPr>
            <a:spLocks noGrp="1"/>
          </p:cNvSpPr>
          <p:nvPr>
            <p:ph sz="quarter" idx="11"/>
          </p:nvPr>
        </p:nvSpPr>
        <p:spPr/>
        <p:txBody>
          <a:bodyPr/>
          <a:lstStyle/>
          <a:p>
            <a:r>
              <a:rPr lang="en-US" dirty="0" smtClean="0"/>
              <a:t>Go </a:t>
            </a:r>
            <a:r>
              <a:rPr lang="en-US" dirty="0"/>
              <a:t>to the directory where you cloned the iso-xrv-x64-vbox repository. Start the Vagrant box image build by running the following command</a:t>
            </a:r>
          </a:p>
          <a:p>
            <a:r>
              <a:rPr lang="en-US" dirty="0"/>
              <a:t>iosxe_iso2vbox.py -v ~/Downloads/csr1000v-universalk9.16.03.02.iso </a:t>
            </a:r>
            <a:endParaRPr lang="en-US" dirty="0" smtClean="0"/>
          </a:p>
          <a:p>
            <a:r>
              <a:rPr lang="en-US" dirty="0" smtClean="0"/>
              <a:t>This </a:t>
            </a:r>
            <a:r>
              <a:rPr lang="en-US" dirty="0"/>
              <a:t>will take a while. When done, you need to install the resulting box into Vagrant:</a:t>
            </a:r>
          </a:p>
          <a:p>
            <a:r>
              <a:rPr lang="en-US" dirty="0"/>
              <a:t>vagrant box add --name </a:t>
            </a:r>
            <a:r>
              <a:rPr lang="en-US" dirty="0" err="1"/>
              <a:t>iosxe</a:t>
            </a:r>
            <a:r>
              <a:rPr lang="en-US" dirty="0"/>
              <a:t> csr1000v-universalk9.16.03.02.box </a:t>
            </a:r>
            <a:endParaRPr lang="en-US" dirty="0" smtClean="0"/>
          </a:p>
          <a:p>
            <a:r>
              <a:rPr lang="en-US" dirty="0" smtClean="0"/>
              <a:t>(</a:t>
            </a:r>
            <a:r>
              <a:rPr lang="en-US" dirty="0"/>
              <a:t>See the output at the end of the script. It has the exact location of the generated box file and also the command to add / replace the Vagrant box file).</a:t>
            </a:r>
          </a:p>
          <a:p>
            <a:endParaRPr lang="en-US" dirty="0"/>
          </a:p>
        </p:txBody>
      </p:sp>
      <p:sp>
        <p:nvSpPr>
          <p:cNvPr id="2" name="Text Placeholder 1"/>
          <p:cNvSpPr>
            <a:spLocks noGrp="1"/>
          </p:cNvSpPr>
          <p:nvPr>
            <p:ph type="body" sz="quarter" idx="12"/>
          </p:nvPr>
        </p:nvSpPr>
        <p:spPr/>
        <p:txBody>
          <a:bodyPr/>
          <a:lstStyle/>
          <a:p>
            <a:r>
              <a:rPr lang="en-US" dirty="0" smtClean="0"/>
              <a:t>Building the Vagrant Box</a:t>
            </a:r>
            <a:endParaRPr lang="en-US" dirty="0"/>
          </a:p>
          <a:p>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35</a:t>
            </a:fld>
            <a:endParaRPr lang="uk-UA" dirty="0"/>
          </a:p>
        </p:txBody>
      </p:sp>
    </p:spTree>
    <p:extLst>
      <p:ext uri="{BB962C8B-B14F-4D97-AF65-F5344CB8AC3E}">
        <p14:creationId xmlns:p14="http://schemas.microsoft.com/office/powerpoint/2010/main" val="13783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Configure and Start Routers</a:t>
            </a:r>
          </a:p>
        </p:txBody>
      </p:sp>
      <p:sp>
        <p:nvSpPr>
          <p:cNvPr id="5" name="Content Placeholder 4"/>
          <p:cNvSpPr>
            <a:spLocks noGrp="1"/>
          </p:cNvSpPr>
          <p:nvPr>
            <p:ph sz="quarter" idx="11"/>
          </p:nvPr>
        </p:nvSpPr>
        <p:spPr/>
        <p:txBody>
          <a:bodyPr/>
          <a:lstStyle/>
          <a:p>
            <a:r>
              <a:rPr lang="en-US" dirty="0" smtClean="0"/>
              <a:t>Clone </a:t>
            </a:r>
            <a:r>
              <a:rPr lang="en-US" dirty="0"/>
              <a:t>this repo from GitHub into a new directory: </a:t>
            </a:r>
            <a:r>
              <a:rPr lang="en-US" dirty="0" smtClean="0">
                <a:hlinkClick r:id="rId3"/>
              </a:rPr>
              <a:t>https://github.com/kuhlskev/devnet2449</a:t>
            </a:r>
            <a:endParaRPr lang="en-US" dirty="0"/>
          </a:p>
          <a:p>
            <a:r>
              <a:rPr lang="en-US" dirty="0"/>
              <a:t>Make sure that the Vagrant box name matches the one configured in the Vagrant file</a:t>
            </a:r>
          </a:p>
          <a:p>
            <a:r>
              <a:rPr lang="en-US" dirty="0"/>
              <a:t>Ensure you have the required tools installed</a:t>
            </a:r>
          </a:p>
          <a:p>
            <a:r>
              <a:rPr lang="en-US" dirty="0"/>
              <a:t>run make to create the ISO files with the router configurations</a:t>
            </a:r>
          </a:p>
          <a:p>
            <a:r>
              <a:rPr lang="en-US" dirty="0"/>
              <a:t>Bring up the routers using vagrant up (brings up both) or vagrant up rtr1 to only start rtr1</a:t>
            </a:r>
          </a:p>
          <a:p>
            <a:endParaRPr lang="en-US" dirty="0"/>
          </a:p>
        </p:txBody>
      </p:sp>
      <p:sp>
        <p:nvSpPr>
          <p:cNvPr id="2" name="Text Placeholder 1"/>
          <p:cNvSpPr>
            <a:spLocks noGrp="1"/>
          </p:cNvSpPr>
          <p:nvPr>
            <p:ph type="body" sz="quarter" idx="12"/>
          </p:nvPr>
        </p:nvSpPr>
        <p:spPr/>
        <p:txBody>
          <a:bodyPr/>
          <a:lstStyle/>
          <a:p>
            <a:r>
              <a:rPr lang="en-US" dirty="0"/>
              <a:t>The next steps are required to prepare configuration disks for the </a:t>
            </a:r>
            <a:r>
              <a:rPr lang="en-US" dirty="0" smtClean="0"/>
              <a:t>routers</a:t>
            </a:r>
            <a:endParaRPr lang="en-US" dirty="0"/>
          </a:p>
        </p:txBody>
      </p:sp>
      <p:sp>
        <p:nvSpPr>
          <p:cNvPr id="7" name="Footer Placeholder 6"/>
          <p:cNvSpPr>
            <a:spLocks noGrp="1"/>
          </p:cNvSpPr>
          <p:nvPr>
            <p:ph type="ftr" sz="quarter" idx="3"/>
          </p:nvPr>
        </p:nvSpPr>
        <p:spPr/>
        <p:txBody>
          <a:bodyPr/>
          <a:lstStyle/>
          <a:p>
            <a:pPr defTabSz="610744"/>
            <a:r>
              <a:rPr lang="en-US" smtClean="0">
                <a:ea typeface="ＭＳ Ｐゴシック" charset="0"/>
              </a:rPr>
              <a:t>DEVNET-2449</a:t>
            </a:r>
            <a:endParaRPr lang="en-US">
              <a:ea typeface="ＭＳ Ｐゴシック" charset="0"/>
            </a:endParaRPr>
          </a:p>
        </p:txBody>
      </p:sp>
      <p:sp>
        <p:nvSpPr>
          <p:cNvPr id="4" name="Slide Number Placeholder 3"/>
          <p:cNvSpPr>
            <a:spLocks noGrp="1"/>
          </p:cNvSpPr>
          <p:nvPr>
            <p:ph type="sldNum" sz="quarter" idx="4"/>
          </p:nvPr>
        </p:nvSpPr>
        <p:spPr/>
        <p:txBody>
          <a:bodyPr/>
          <a:lstStyle/>
          <a:p>
            <a:fld id="{96A97DD0-5BE7-4856-A2A9-C42C6688E607}" type="slidenum">
              <a:rPr lang="uk-UA" smtClean="0"/>
              <a:pPr/>
              <a:t>36</a:t>
            </a:fld>
            <a:endParaRPr lang="uk-UA" dirty="0"/>
          </a:p>
        </p:txBody>
      </p:sp>
    </p:spTree>
    <p:extLst>
      <p:ext uri="{BB962C8B-B14F-4D97-AF65-F5344CB8AC3E}">
        <p14:creationId xmlns:p14="http://schemas.microsoft.com/office/powerpoint/2010/main" val="4067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normAutofit fontScale="85000" lnSpcReduction="20000"/>
          </a:bodyPr>
          <a:lstStyle/>
          <a:p>
            <a:pPr marL="0" indent="0">
              <a:buFont typeface="Arial" charset="0"/>
              <a:buNone/>
              <a:defRPr/>
            </a:pPr>
            <a:r>
              <a:rPr lang="en-US" b="1" dirty="0" smtClean="0">
                <a:latin typeface="Arial"/>
                <a:cs typeface="Arial"/>
              </a:rPr>
              <a:t>Interface Protocols</a:t>
            </a:r>
          </a:p>
          <a:p>
            <a:pPr marL="163513" indent="-163513">
              <a:buFont typeface="Arial" panose="020B0604020202020204" pitchFamily="34" charset="0"/>
              <a:buChar char="•"/>
              <a:defRPr/>
            </a:pPr>
            <a:r>
              <a:rPr lang="en-US" dirty="0" smtClean="0"/>
              <a:t>RESTCONF- </a:t>
            </a:r>
            <a:r>
              <a:rPr lang="en-US" dirty="0">
                <a:hlinkClick r:id="rId3"/>
              </a:rPr>
              <a:t>https://tools.ietf.org/html/draft-ietf-netconf-restconf-</a:t>
            </a:r>
            <a:r>
              <a:rPr lang="en-US" dirty="0" smtClean="0">
                <a:hlinkClick r:id="rId3"/>
              </a:rPr>
              <a:t>09</a:t>
            </a:r>
            <a:endParaRPr lang="en-US" dirty="0" smtClean="0"/>
          </a:p>
          <a:p>
            <a:pPr marL="163513" indent="-163513">
              <a:buFont typeface="Arial" panose="020B0604020202020204" pitchFamily="34" charset="0"/>
              <a:buChar char="•"/>
              <a:defRPr/>
            </a:pPr>
            <a:r>
              <a:rPr lang="en-US" dirty="0"/>
              <a:t>NETCONF - </a:t>
            </a:r>
            <a:r>
              <a:rPr lang="en-US" dirty="0">
                <a:hlinkClick r:id="rId4"/>
              </a:rPr>
              <a:t>https://tools.ietf.org/html/</a:t>
            </a:r>
            <a:r>
              <a:rPr lang="en-US" dirty="0" smtClean="0">
                <a:hlinkClick r:id="rId4"/>
              </a:rPr>
              <a:t>rfc6241</a:t>
            </a:r>
            <a:endParaRPr lang="en-US" dirty="0" smtClean="0"/>
          </a:p>
          <a:p>
            <a:pPr marL="163513" indent="-163513">
              <a:buFont typeface="Arial" panose="020B0604020202020204" pitchFamily="34" charset="0"/>
              <a:buChar char="•"/>
              <a:defRPr/>
            </a:pPr>
            <a:r>
              <a:rPr lang="en-US" dirty="0" err="1" smtClean="0"/>
              <a:t>gRPC</a:t>
            </a:r>
            <a:r>
              <a:rPr lang="en-US" dirty="0" smtClean="0"/>
              <a:t> - </a:t>
            </a:r>
            <a:r>
              <a:rPr lang="en-US" dirty="0" smtClean="0">
                <a:hlinkClick r:id="rId5"/>
              </a:rPr>
              <a:t>http</a:t>
            </a:r>
            <a:r>
              <a:rPr lang="en-US" dirty="0">
                <a:hlinkClick r:id="rId5"/>
              </a:rPr>
              <a:t>://</a:t>
            </a:r>
            <a:r>
              <a:rPr lang="en-US" dirty="0" smtClean="0">
                <a:hlinkClick r:id="rId5"/>
              </a:rPr>
              <a:t>www.grpc.io</a:t>
            </a:r>
            <a:endParaRPr lang="en-US" dirty="0" smtClean="0"/>
          </a:p>
          <a:p>
            <a:pPr marL="342886" indent="-342886">
              <a:buFont typeface="Arial" panose="020B0604020202020204" pitchFamily="34" charset="0"/>
              <a:buChar char="•"/>
              <a:defRPr/>
            </a:pPr>
            <a:endParaRPr lang="en-US" dirty="0"/>
          </a:p>
          <a:p>
            <a:pPr marL="0" indent="0">
              <a:buFont typeface="Arial" charset="0"/>
              <a:buNone/>
              <a:defRPr/>
            </a:pPr>
            <a:r>
              <a:rPr lang="en-US" b="1" dirty="0" smtClean="0">
                <a:latin typeface="Arial"/>
                <a:cs typeface="Arial"/>
              </a:rPr>
              <a:t>Data Models</a:t>
            </a:r>
          </a:p>
          <a:p>
            <a:pPr marL="163513" indent="-163513">
              <a:buFont typeface="Arial" panose="020B0604020202020204" pitchFamily="34" charset="0"/>
              <a:buChar char="•"/>
              <a:defRPr/>
            </a:pPr>
            <a:r>
              <a:rPr lang="en-US" dirty="0"/>
              <a:t>IETF - </a:t>
            </a:r>
            <a:r>
              <a:rPr lang="en-US" dirty="0">
                <a:hlinkClick r:id="rId6"/>
              </a:rPr>
              <a:t>https://tools.ietf.org/html/rfc6020</a:t>
            </a:r>
            <a:endParaRPr lang="en-US" dirty="0"/>
          </a:p>
          <a:p>
            <a:pPr marL="163513" indent="-163513">
              <a:buFont typeface="Arial" panose="020B0604020202020204" pitchFamily="34" charset="0"/>
              <a:buChar char="•"/>
              <a:defRPr/>
            </a:pPr>
            <a:r>
              <a:rPr lang="en-US" dirty="0"/>
              <a:t>ITU - </a:t>
            </a:r>
            <a:r>
              <a:rPr lang="en-US" dirty="0">
                <a:hlinkClick r:id="rId7"/>
              </a:rPr>
              <a:t>https://www.itu.int/oth/T1C02000002</a:t>
            </a:r>
            <a:endParaRPr lang="en-US" dirty="0"/>
          </a:p>
          <a:p>
            <a:pPr marL="163513" indent="-163513">
              <a:buFont typeface="Arial" panose="020B0604020202020204" pitchFamily="34" charset="0"/>
              <a:buChar char="•"/>
              <a:defRPr/>
            </a:pPr>
            <a:r>
              <a:rPr lang="en-US" dirty="0" err="1"/>
              <a:t>OpenConfig</a:t>
            </a:r>
            <a:r>
              <a:rPr lang="en-US" dirty="0"/>
              <a:t> - </a:t>
            </a:r>
            <a:r>
              <a:rPr lang="en-US" dirty="0">
                <a:hlinkClick r:id="rId8"/>
              </a:rPr>
              <a:t>http://www.openconfig.net/data-models</a:t>
            </a:r>
            <a:r>
              <a:rPr lang="en-US" dirty="0"/>
              <a:t> </a:t>
            </a:r>
          </a:p>
        </p:txBody>
      </p:sp>
      <p:sp>
        <p:nvSpPr>
          <p:cNvPr id="102401"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704688191"/>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Placeholder 1"/>
          <p:cNvSpPr>
            <a:spLocks noGrp="1"/>
          </p:cNvSpPr>
          <p:nvPr>
            <p:ph type="body" sz="quarter" idx="10"/>
          </p:nvPr>
        </p:nvSpPr>
        <p:spPr/>
        <p:txBody>
          <a:bodyPr>
            <a:normAutofit fontScale="92500" lnSpcReduction="20000"/>
          </a:bodyPr>
          <a:lstStyle/>
          <a:p>
            <a:r>
              <a:rPr lang="en-US" dirty="0" err="1">
                <a:latin typeface="Arial" charset="0"/>
                <a:ea typeface="Apple LiGothic Medium" charset="0"/>
                <a:cs typeface="Apple LiGothic Medium" charset="0"/>
              </a:rPr>
              <a:t>Wojciech’s</a:t>
            </a:r>
            <a:r>
              <a:rPr lang="en-US" dirty="0">
                <a:latin typeface="Arial" charset="0"/>
                <a:ea typeface="Apple LiGothic Medium" charset="0"/>
                <a:cs typeface="Apple LiGothic Medium" charset="0"/>
              </a:rPr>
              <a:t> CL deck ‘A Model-driven Approach to Software Defined Networks with Yang, NETCONF/RESTCONF’, BRKSDN-1903</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2"/>
              </a:rPr>
              <a:t>https://www.ciscolive.com/online/connect/sessionDetail.ww?SESSION_ID=84149&amp;tclass=popup</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YANG Explorer (open source)</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3"/>
              </a:rPr>
              <a:t>https://github.com/CiscoDevNet/yang-explorer</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SDN Tutorials: What is RESTCONF?</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4"/>
              </a:rPr>
              <a:t>http://sdntutorials.com/what-is-restconf/</a:t>
            </a:r>
            <a:endParaRPr lang="en-US" dirty="0">
              <a:latin typeface="Arial" charset="0"/>
              <a:ea typeface="Apple LiGothic Medium" charset="0"/>
              <a:cs typeface="Apple LiGothic Medium" charset="0"/>
            </a:endParaRPr>
          </a:p>
          <a:p>
            <a:r>
              <a:rPr lang="en-US" dirty="0">
                <a:latin typeface="Arial" charset="0"/>
                <a:ea typeface="Apple LiGothic Medium" charset="0"/>
                <a:cs typeface="Apple LiGothic Medium" charset="0"/>
              </a:rPr>
              <a:t>Postman and self-signed Certs</a:t>
            </a:r>
            <a:br>
              <a:rPr lang="en-US" dirty="0">
                <a:latin typeface="Arial" charset="0"/>
                <a:ea typeface="Apple LiGothic Medium" charset="0"/>
                <a:cs typeface="Apple LiGothic Medium" charset="0"/>
              </a:rPr>
            </a:br>
            <a:r>
              <a:rPr lang="en-US" dirty="0">
                <a:latin typeface="Arial" charset="0"/>
                <a:ea typeface="Apple LiGothic Medium" charset="0"/>
                <a:cs typeface="Apple LiGothic Medium" charset="0"/>
                <a:hlinkClick r:id="rId5"/>
              </a:rPr>
              <a:t>http://blog.getpostman.com/2014/01/28/using-self-signed-certificates-with-postman/</a:t>
            </a:r>
            <a:endParaRPr lang="en-US" dirty="0">
              <a:latin typeface="Arial" charset="0"/>
              <a:ea typeface="Apple LiGothic Medium" charset="0"/>
              <a:cs typeface="Apple LiGothic Medium" charset="0"/>
            </a:endParaRPr>
          </a:p>
        </p:txBody>
      </p:sp>
      <p:sp>
        <p:nvSpPr>
          <p:cNvPr id="104449"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 (cont.)</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09325768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defRPr/>
            </a:pPr>
            <a:r>
              <a:rPr lang="en-US" dirty="0" smtClean="0"/>
              <a:t>YANG Module Repository (IETF, Open, Vendors)</a:t>
            </a:r>
            <a:br>
              <a:rPr lang="en-US" dirty="0" smtClean="0"/>
            </a:br>
            <a:r>
              <a:rPr lang="en-US" dirty="0" smtClean="0">
                <a:hlinkClick r:id="rId2"/>
              </a:rPr>
              <a:t>https://github.com/YangModels/yang</a:t>
            </a:r>
            <a:endParaRPr lang="en-US" dirty="0" smtClean="0"/>
          </a:p>
          <a:p>
            <a:pPr>
              <a:defRPr/>
            </a:pPr>
            <a:r>
              <a:rPr lang="en-US" dirty="0" err="1" smtClean="0"/>
              <a:t>Pyang</a:t>
            </a:r>
            <a:r>
              <a:rPr lang="en-US" dirty="0" smtClean="0"/>
              <a:t> tool</a:t>
            </a:r>
            <a:br>
              <a:rPr lang="en-US" dirty="0" smtClean="0"/>
            </a:br>
            <a:r>
              <a:rPr lang="en-US" dirty="0" smtClean="0">
                <a:hlinkClick r:id="rId3"/>
              </a:rPr>
              <a:t>https://github.com/mbj4668/pyang</a:t>
            </a:r>
            <a:endParaRPr lang="en-US" dirty="0" smtClean="0"/>
          </a:p>
          <a:p>
            <a:pPr>
              <a:defRPr/>
            </a:pPr>
            <a:r>
              <a:rPr lang="en-US" dirty="0" smtClean="0"/>
              <a:t>IOS XR Site</a:t>
            </a:r>
            <a:br>
              <a:rPr lang="en-US" dirty="0" smtClean="0"/>
            </a:br>
            <a:r>
              <a:rPr lang="en-US" dirty="0" smtClean="0">
                <a:hlinkClick r:id="rId4"/>
              </a:rPr>
              <a:t>https://xrdocs.github.io/</a:t>
            </a:r>
            <a:endParaRPr lang="en-US" dirty="0" smtClean="0"/>
          </a:p>
          <a:p>
            <a:pPr>
              <a:defRPr/>
            </a:pPr>
            <a:endParaRPr lang="en-US" dirty="0" smtClean="0"/>
          </a:p>
          <a:p>
            <a:pPr marL="1587" indent="0">
              <a:buFont typeface="Arial" charset="0"/>
              <a:buNone/>
              <a:defRPr/>
            </a:pPr>
            <a:endParaRPr lang="en-US" dirty="0" smtClean="0"/>
          </a:p>
        </p:txBody>
      </p:sp>
      <p:sp>
        <p:nvSpPr>
          <p:cNvPr id="105473" name="Title 2"/>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Resources (cont.)</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30478983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2"/>
          <p:cNvSpPr>
            <a:spLocks noGrp="1"/>
          </p:cNvSpPr>
          <p:nvPr>
            <p:ph type="title"/>
          </p:nvPr>
        </p:nvSpPr>
        <p:spPr/>
        <p:txBody>
          <a:bodyPr/>
          <a:lstStyle/>
          <a:p>
            <a:r>
              <a:rPr lang="en-US" dirty="0" smtClean="0">
                <a:solidFill>
                  <a:schemeClr val="bg2"/>
                </a:solidFill>
              </a:rPr>
              <a:t>Why Network Programmability Matters</a:t>
            </a:r>
            <a:endParaRPr lang="en-US" dirty="0">
              <a:solidFill>
                <a:schemeClr val="bg2"/>
              </a:solidFill>
            </a:endParaRPr>
          </a:p>
        </p:txBody>
      </p:sp>
      <p:sp>
        <p:nvSpPr>
          <p:cNvPr id="44" name="Rectangle 43"/>
          <p:cNvSpPr/>
          <p:nvPr/>
        </p:nvSpPr>
        <p:spPr>
          <a:xfrm>
            <a:off x="0" y="1597025"/>
            <a:ext cx="9144000" cy="234315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cxnSp>
        <p:nvCxnSpPr>
          <p:cNvPr id="56" name="Straight Connector 55"/>
          <p:cNvCxnSpPr/>
          <p:nvPr/>
        </p:nvCxnSpPr>
        <p:spPr>
          <a:xfrm>
            <a:off x="911225" y="2319338"/>
            <a:ext cx="3384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396" name="TextBox 56"/>
          <p:cNvSpPr txBox="1">
            <a:spLocks noChangeArrowheads="1"/>
          </p:cNvSpPr>
          <p:nvPr/>
        </p:nvSpPr>
        <p:spPr bwMode="auto">
          <a:xfrm>
            <a:off x="709613" y="3184525"/>
            <a:ext cx="2635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100"/>
              <a:t>0</a:t>
            </a:r>
          </a:p>
        </p:txBody>
      </p:sp>
      <p:sp>
        <p:nvSpPr>
          <p:cNvPr id="59397" name="TextBox 57"/>
          <p:cNvSpPr txBox="1">
            <a:spLocks noChangeArrowheads="1"/>
          </p:cNvSpPr>
          <p:nvPr/>
        </p:nvSpPr>
        <p:spPr bwMode="auto">
          <a:xfrm>
            <a:off x="438150" y="2176463"/>
            <a:ext cx="5445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100"/>
              <a:t>100%</a:t>
            </a:r>
          </a:p>
        </p:txBody>
      </p:sp>
      <p:sp>
        <p:nvSpPr>
          <p:cNvPr id="62" name="Rectangle 61"/>
          <p:cNvSpPr/>
          <p:nvPr/>
        </p:nvSpPr>
        <p:spPr>
          <a:xfrm>
            <a:off x="2738438" y="2581275"/>
            <a:ext cx="1325562" cy="746125"/>
          </a:xfrm>
          <a:prstGeom prst="rect">
            <a:avLst/>
          </a:prstGeom>
          <a:ln>
            <a:noFill/>
          </a:ln>
        </p:spPr>
        <p:style>
          <a:lnRef idx="1">
            <a:schemeClr val="accent5"/>
          </a:lnRef>
          <a:fillRef idx="3">
            <a:schemeClr val="accent5"/>
          </a:fillRef>
          <a:effectRef idx="2">
            <a:schemeClr val="accent5"/>
          </a:effectRef>
          <a:fontRef idx="minor">
            <a:schemeClr val="lt1"/>
          </a:fontRef>
        </p:style>
        <p:txBody>
          <a:bodyPr lIns="0" tIns="0" rIns="0" bIns="0" anchor="ctr" anchorCtr="1"/>
          <a:lstStyle/>
          <a:p>
            <a:pPr algn="ctr">
              <a:defRPr/>
            </a:pPr>
            <a:r>
              <a:rPr lang="en-US" sz="2400" b="1" dirty="0">
                <a:solidFill>
                  <a:schemeClr val="bg1"/>
                </a:solidFill>
              </a:rPr>
              <a:t>67%</a:t>
            </a:r>
          </a:p>
        </p:txBody>
      </p:sp>
      <p:sp>
        <p:nvSpPr>
          <p:cNvPr id="59400" name="TextBox 63"/>
          <p:cNvSpPr txBox="1">
            <a:spLocks noChangeArrowheads="1"/>
          </p:cNvSpPr>
          <p:nvPr/>
        </p:nvSpPr>
        <p:spPr bwMode="auto">
          <a:xfrm>
            <a:off x="438150" y="3624263"/>
            <a:ext cx="11779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000"/>
              <a:t>Source: Forrester</a:t>
            </a:r>
          </a:p>
        </p:txBody>
      </p:sp>
      <p:cxnSp>
        <p:nvCxnSpPr>
          <p:cNvPr id="73" name="Straight Connector 72"/>
          <p:cNvCxnSpPr/>
          <p:nvPr/>
        </p:nvCxnSpPr>
        <p:spPr>
          <a:xfrm>
            <a:off x="911225" y="3327400"/>
            <a:ext cx="3384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160463" y="3344863"/>
            <a:ext cx="1316037" cy="338137"/>
          </a:xfrm>
          <a:prstGeom prst="rect">
            <a:avLst/>
          </a:prstGeom>
        </p:spPr>
        <p:txBody>
          <a:bodyPr>
            <a:spAutoFit/>
          </a:bodyPr>
          <a:lstStyle/>
          <a:p>
            <a:pPr algn="ctr">
              <a:defRPr/>
            </a:pPr>
            <a:r>
              <a:rPr lang="en-US" sz="1600" dirty="0"/>
              <a:t>CAPEX</a:t>
            </a:r>
          </a:p>
        </p:txBody>
      </p:sp>
      <p:sp>
        <p:nvSpPr>
          <p:cNvPr id="91" name="Rectangle 90"/>
          <p:cNvSpPr/>
          <p:nvPr/>
        </p:nvSpPr>
        <p:spPr>
          <a:xfrm>
            <a:off x="2738438" y="3344863"/>
            <a:ext cx="1323975" cy="338137"/>
          </a:xfrm>
          <a:prstGeom prst="rect">
            <a:avLst/>
          </a:prstGeom>
        </p:spPr>
        <p:txBody>
          <a:bodyPr>
            <a:spAutoFit/>
          </a:bodyPr>
          <a:lstStyle/>
          <a:p>
            <a:pPr algn="ctr">
              <a:defRPr/>
            </a:pPr>
            <a:r>
              <a:rPr lang="en-US" sz="1600" dirty="0"/>
              <a:t>OPEX</a:t>
            </a:r>
          </a:p>
        </p:txBody>
      </p:sp>
      <p:sp>
        <p:nvSpPr>
          <p:cNvPr id="59404" name="TextBox 92"/>
          <p:cNvSpPr txBox="1">
            <a:spLocks noChangeArrowheads="1"/>
          </p:cNvSpPr>
          <p:nvPr/>
        </p:nvSpPr>
        <p:spPr bwMode="auto">
          <a:xfrm>
            <a:off x="1171929" y="2845608"/>
            <a:ext cx="1316037" cy="481012"/>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3">
            <a:schemeClr val="accent6"/>
          </a:fillRef>
          <a:effectRef idx="2">
            <a:schemeClr val="accent6"/>
          </a:effectRef>
          <a:fontRef idx="minor">
            <a:schemeClr val="lt1"/>
          </a:fontRef>
        </p:style>
        <p:txBody>
          <a:bodyPr anchor="ct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b="1" dirty="0">
                <a:solidFill>
                  <a:schemeClr val="bg1"/>
                </a:solidFill>
              </a:rPr>
              <a:t>33%</a:t>
            </a:r>
          </a:p>
        </p:txBody>
      </p:sp>
      <p:cxnSp>
        <p:nvCxnSpPr>
          <p:cNvPr id="95" name="Straight Connector 94"/>
          <p:cNvCxnSpPr/>
          <p:nvPr/>
        </p:nvCxnSpPr>
        <p:spPr>
          <a:xfrm flipV="1">
            <a:off x="65071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72437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79803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408" name="TextBox 97"/>
          <p:cNvSpPr txBox="1">
            <a:spLocks noChangeArrowheads="1"/>
          </p:cNvSpPr>
          <p:nvPr/>
        </p:nvSpPr>
        <p:spPr bwMode="auto">
          <a:xfrm>
            <a:off x="5649913" y="3309938"/>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0</a:t>
            </a:r>
          </a:p>
        </p:txBody>
      </p:sp>
      <p:sp>
        <p:nvSpPr>
          <p:cNvPr id="59409" name="TextBox 98"/>
          <p:cNvSpPr txBox="1">
            <a:spLocks noChangeArrowheads="1"/>
          </p:cNvSpPr>
          <p:nvPr/>
        </p:nvSpPr>
        <p:spPr bwMode="auto">
          <a:xfrm>
            <a:off x="6346825" y="3309938"/>
            <a:ext cx="412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a:t>
            </a:r>
          </a:p>
        </p:txBody>
      </p:sp>
      <p:sp>
        <p:nvSpPr>
          <p:cNvPr id="59410" name="TextBox 99"/>
          <p:cNvSpPr txBox="1">
            <a:spLocks noChangeArrowheads="1"/>
          </p:cNvSpPr>
          <p:nvPr/>
        </p:nvSpPr>
        <p:spPr bwMode="auto">
          <a:xfrm>
            <a:off x="7058025" y="3309938"/>
            <a:ext cx="525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100</a:t>
            </a:r>
          </a:p>
        </p:txBody>
      </p:sp>
      <p:sp>
        <p:nvSpPr>
          <p:cNvPr id="59411" name="TextBox 100"/>
          <p:cNvSpPr txBox="1">
            <a:spLocks noChangeArrowheads="1"/>
          </p:cNvSpPr>
          <p:nvPr/>
        </p:nvSpPr>
        <p:spPr bwMode="auto">
          <a:xfrm>
            <a:off x="7748588" y="3309938"/>
            <a:ext cx="639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1000</a:t>
            </a:r>
          </a:p>
        </p:txBody>
      </p:sp>
      <p:sp>
        <p:nvSpPr>
          <p:cNvPr id="102" name="TextBox 101"/>
          <p:cNvSpPr txBox="1"/>
          <p:nvPr/>
        </p:nvSpPr>
        <p:spPr>
          <a:xfrm>
            <a:off x="5768975" y="1998663"/>
            <a:ext cx="1176338" cy="338137"/>
          </a:xfrm>
          <a:prstGeom prst="rect">
            <a:avLst/>
          </a:prstGeom>
          <a:noFill/>
        </p:spPr>
        <p:txBody>
          <a:bodyPr wrap="none">
            <a:spAutoFit/>
          </a:bodyPr>
          <a:lstStyle/>
          <a:p>
            <a:pPr>
              <a:defRPr/>
            </a:pPr>
            <a:r>
              <a:rPr lang="en-US" sz="1600" dirty="0"/>
              <a:t>Computing</a:t>
            </a:r>
          </a:p>
        </p:txBody>
      </p:sp>
      <p:sp>
        <p:nvSpPr>
          <p:cNvPr id="103" name="TextBox 102"/>
          <p:cNvSpPr txBox="1"/>
          <p:nvPr/>
        </p:nvSpPr>
        <p:spPr>
          <a:xfrm>
            <a:off x="7416800" y="1995488"/>
            <a:ext cx="1208088" cy="338137"/>
          </a:xfrm>
          <a:prstGeom prst="rect">
            <a:avLst/>
          </a:prstGeom>
          <a:noFill/>
        </p:spPr>
        <p:txBody>
          <a:bodyPr wrap="none">
            <a:spAutoFit/>
          </a:bodyPr>
          <a:lstStyle/>
          <a:p>
            <a:pPr>
              <a:defRPr/>
            </a:pPr>
            <a:r>
              <a:rPr lang="en-US" sz="1600" dirty="0"/>
              <a:t>Networking</a:t>
            </a:r>
          </a:p>
        </p:txBody>
      </p:sp>
      <p:sp>
        <p:nvSpPr>
          <p:cNvPr id="104" name="Pentagon 103"/>
          <p:cNvSpPr/>
          <p:nvPr/>
        </p:nvSpPr>
        <p:spPr>
          <a:xfrm>
            <a:off x="5773738" y="2506663"/>
            <a:ext cx="2398712" cy="614362"/>
          </a:xfrm>
          <a:prstGeom prst="homePlate">
            <a:avLst/>
          </a:prstGeom>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en-US" dirty="0">
              <a:solidFill>
                <a:srgbClr val="FFFFFF"/>
              </a:solidFill>
            </a:endParaRPr>
          </a:p>
        </p:txBody>
      </p:sp>
      <p:sp>
        <p:nvSpPr>
          <p:cNvPr id="59415" name="TextBox 104"/>
          <p:cNvSpPr txBox="1">
            <a:spLocks noChangeArrowheads="1"/>
          </p:cNvSpPr>
          <p:nvPr/>
        </p:nvSpPr>
        <p:spPr bwMode="auto">
          <a:xfrm>
            <a:off x="4737100" y="3303588"/>
            <a:ext cx="981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Seconds</a:t>
            </a:r>
          </a:p>
        </p:txBody>
      </p:sp>
      <p:sp>
        <p:nvSpPr>
          <p:cNvPr id="106" name="Pentagon 105"/>
          <p:cNvSpPr/>
          <p:nvPr/>
        </p:nvSpPr>
        <p:spPr>
          <a:xfrm>
            <a:off x="5770563" y="2506663"/>
            <a:ext cx="288925" cy="614362"/>
          </a:xfrm>
          <a:prstGeom prst="homePlate">
            <a:avLst/>
          </a:prstGeom>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dirty="0">
              <a:solidFill>
                <a:schemeClr val="tx1"/>
              </a:solidFill>
            </a:endParaRPr>
          </a:p>
        </p:txBody>
      </p:sp>
      <p:cxnSp>
        <p:nvCxnSpPr>
          <p:cNvPr id="107" name="Straight Connector 106"/>
          <p:cNvCxnSpPr/>
          <p:nvPr/>
        </p:nvCxnSpPr>
        <p:spPr>
          <a:xfrm flipV="1">
            <a:off x="5770563" y="2319338"/>
            <a:ext cx="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7521575" y="2319338"/>
            <a:ext cx="794" cy="40005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73750" y="2306638"/>
            <a:ext cx="0" cy="41275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9420" name="TextBox 109"/>
          <p:cNvSpPr txBox="1">
            <a:spLocks noChangeArrowheads="1"/>
          </p:cNvSpPr>
          <p:nvPr/>
        </p:nvSpPr>
        <p:spPr bwMode="auto">
          <a:xfrm>
            <a:off x="4921250" y="3663950"/>
            <a:ext cx="19907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000"/>
              <a:t>Source: Open Compute Project </a:t>
            </a:r>
          </a:p>
        </p:txBody>
      </p:sp>
      <p:sp>
        <p:nvSpPr>
          <p:cNvPr id="114" name="Oval 113"/>
          <p:cNvSpPr/>
          <p:nvPr/>
        </p:nvSpPr>
        <p:spPr>
          <a:xfrm>
            <a:off x="5824538" y="2727325"/>
            <a:ext cx="98425" cy="96838"/>
          </a:xfrm>
          <a:prstGeom prst="ellips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lIns="54864" tIns="0" rIns="0" bIns="0" anchor="ctr" anchorCtr="1"/>
          <a:lstStyle/>
          <a:p>
            <a:pPr algn="ctr">
              <a:spcBef>
                <a:spcPts val="300"/>
              </a:spcBef>
              <a:defRPr/>
            </a:pPr>
            <a:endParaRPr lang="en-US" sz="1000" dirty="0"/>
          </a:p>
        </p:txBody>
      </p:sp>
      <p:sp>
        <p:nvSpPr>
          <p:cNvPr id="115" name="Oval 114"/>
          <p:cNvSpPr/>
          <p:nvPr/>
        </p:nvSpPr>
        <p:spPr>
          <a:xfrm>
            <a:off x="7473950" y="2727325"/>
            <a:ext cx="96838" cy="96838"/>
          </a:xfrm>
          <a:prstGeom prst="ellips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txBody>
          <a:bodyPr lIns="54864" tIns="0" rIns="0" bIns="0" anchor="ctr" anchorCtr="1"/>
          <a:lstStyle/>
          <a:p>
            <a:pPr algn="ctr">
              <a:spcBef>
                <a:spcPts val="300"/>
              </a:spcBef>
              <a:defRPr/>
            </a:pPr>
            <a:endParaRPr lang="en-US" sz="1000" dirty="0"/>
          </a:p>
        </p:txBody>
      </p:sp>
      <p:sp>
        <p:nvSpPr>
          <p:cNvPr id="59423" name="TextBox 115"/>
          <p:cNvSpPr txBox="1">
            <a:spLocks noChangeArrowheads="1"/>
          </p:cNvSpPr>
          <p:nvPr/>
        </p:nvSpPr>
        <p:spPr bwMode="auto">
          <a:xfrm>
            <a:off x="431800" y="1625600"/>
            <a:ext cx="3306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b="1"/>
              <a:t>Network Expenses</a:t>
            </a:r>
          </a:p>
        </p:txBody>
      </p:sp>
      <p:sp>
        <p:nvSpPr>
          <p:cNvPr id="59424" name="TextBox 116"/>
          <p:cNvSpPr txBox="1">
            <a:spLocks noChangeArrowheads="1"/>
          </p:cNvSpPr>
          <p:nvPr/>
        </p:nvSpPr>
        <p:spPr bwMode="auto">
          <a:xfrm>
            <a:off x="5654675" y="1628775"/>
            <a:ext cx="299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b="1"/>
              <a:t>Deployment Speed</a:t>
            </a:r>
          </a:p>
        </p:txBody>
      </p:sp>
      <p:sp>
        <p:nvSpPr>
          <p:cNvPr id="33"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016793681"/>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Format JSON using a Pipe</a:t>
            </a:r>
          </a:p>
          <a:p>
            <a:pPr marL="292040" lvl="1" indent="0">
              <a:buNone/>
            </a:pPr>
            <a:r>
              <a:rPr lang="en-US" dirty="0" smtClean="0">
                <a:latin typeface="Courier New" charset="0"/>
                <a:ea typeface="Courier New" charset="0"/>
                <a:cs typeface="Courier New" charset="0"/>
              </a:rPr>
              <a:t>python </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test.py</a:t>
            </a:r>
            <a:r>
              <a:rPr lang="en-US" dirty="0">
                <a:latin typeface="Courier New" charset="0"/>
                <a:ea typeface="Courier New" charset="0"/>
                <a:cs typeface="Courier New" charset="0"/>
              </a:rPr>
              <a:t> | python -m </a:t>
            </a:r>
            <a:r>
              <a:rPr lang="en-US" dirty="0" err="1">
                <a:latin typeface="Courier New" charset="0"/>
                <a:ea typeface="Courier New" charset="0"/>
                <a:cs typeface="Courier New" charset="0"/>
              </a:rPr>
              <a:t>json.tool</a:t>
            </a:r>
          </a:p>
          <a:p>
            <a:r>
              <a:rPr lang="en-US" dirty="0" err="1" smtClean="0"/>
              <a:t>ngrok</a:t>
            </a:r>
            <a:r>
              <a:rPr lang="en-US" dirty="0" smtClean="0"/>
              <a:t>, </a:t>
            </a:r>
            <a:r>
              <a:rPr lang="en-US" dirty="0" err="1" smtClean="0"/>
              <a:t>localtunnel.me</a:t>
            </a:r>
            <a:r>
              <a:rPr lang="en-US" dirty="0"/>
              <a:t> </a:t>
            </a:r>
            <a:r>
              <a:rPr lang="en-US" i="1" dirty="0" smtClean="0"/>
              <a:t>'tunnel </a:t>
            </a:r>
            <a:r>
              <a:rPr lang="en-US" i="1" dirty="0"/>
              <a:t>local ports to public URLs and inspect traffic</a:t>
            </a:r>
            <a:r>
              <a:rPr lang="en-US" dirty="0"/>
              <a:t>'</a:t>
            </a:r>
            <a:endParaRPr lang="en-US" dirty="0" smtClean="0"/>
          </a:p>
          <a:p>
            <a:r>
              <a:rPr lang="en-US" dirty="0" smtClean="0"/>
              <a:t>Use '</a:t>
            </a:r>
            <a:r>
              <a:rPr lang="en-US" dirty="0" err="1" smtClean="0"/>
              <a:t>jq</a:t>
            </a:r>
            <a:r>
              <a:rPr lang="en-US" dirty="0" smtClean="0"/>
              <a:t>' to process JSON in scripts</a:t>
            </a:r>
          </a:p>
          <a:p>
            <a:pPr marL="292040" lvl="1" indent="0">
              <a:buNone/>
            </a:pPr>
            <a:r>
              <a:rPr lang="en-US" dirty="0">
                <a:hlinkClick r:id="rId2"/>
              </a:rPr>
              <a:t>https://stedolan.github.io/jq/download</a:t>
            </a:r>
            <a:r>
              <a:rPr lang="en-US" dirty="0" smtClean="0">
                <a:hlinkClick r:id="rId2"/>
              </a:rPr>
              <a:t>/</a:t>
            </a:r>
            <a:endParaRPr lang="en-US" dirty="0"/>
          </a:p>
        </p:txBody>
      </p:sp>
      <p:sp>
        <p:nvSpPr>
          <p:cNvPr id="3" name="Title 2"/>
          <p:cNvSpPr>
            <a:spLocks noGrp="1"/>
          </p:cNvSpPr>
          <p:nvPr>
            <p:ph type="title"/>
          </p:nvPr>
        </p:nvSpPr>
        <p:spPr/>
        <p:txBody>
          <a:bodyPr/>
          <a:lstStyle/>
          <a:p>
            <a:r>
              <a:rPr lang="en-US" dirty="0" smtClean="0">
                <a:solidFill>
                  <a:schemeClr val="bg2"/>
                </a:solidFill>
              </a:rPr>
              <a:t>More Tools and Tips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647220521"/>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YANG</a:t>
            </a:r>
            <a:endParaRPr lang="en-US" dirty="0"/>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41</a:t>
            </a:fld>
            <a:endParaRPr lang="uk-UA" dirty="0">
              <a:solidFill>
                <a:srgbClr val="FFFFFF">
                  <a:alpha val="60000"/>
                </a:srgbClr>
              </a:solidFill>
            </a:endParaRPr>
          </a:p>
        </p:txBody>
      </p:sp>
    </p:spTree>
    <p:extLst>
      <p:ext uri="{BB962C8B-B14F-4D97-AF65-F5344CB8AC3E}">
        <p14:creationId xmlns:p14="http://schemas.microsoft.com/office/powerpoint/2010/main" val="1623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744852" y="4271857"/>
            <a:ext cx="6924441" cy="339198"/>
          </a:xfrm>
          <a:prstGeom prst="rect">
            <a:avLst/>
          </a:prstGeom>
        </p:spPr>
        <p:txBody>
          <a:bodyPr>
            <a:normAutofit fontScale="92500" lnSpcReduction="20000"/>
          </a:bodyPr>
          <a:lstStyle/>
          <a:p>
            <a:pPr marL="0" indent="0">
              <a:buNone/>
            </a:pPr>
            <a:r>
              <a:rPr lang="en-US" sz="2399" b="1" dirty="0">
                <a:solidFill>
                  <a:srgbClr val="0070C0"/>
                </a:solidFill>
              </a:rPr>
              <a:t>Running</a:t>
            </a:r>
            <a:r>
              <a:rPr lang="en-US" sz="2399" dirty="0">
                <a:solidFill>
                  <a:srgbClr val="0070C0"/>
                </a:solidFill>
              </a:rPr>
              <a:t> </a:t>
            </a:r>
            <a:r>
              <a:rPr lang="en-US" sz="2399" dirty="0"/>
              <a:t>is the </a:t>
            </a:r>
            <a:r>
              <a:rPr lang="en-US" sz="2399" b="1" dirty="0">
                <a:solidFill>
                  <a:srgbClr val="0070C0"/>
                </a:solidFill>
              </a:rPr>
              <a:t>only mandatory </a:t>
            </a:r>
            <a:r>
              <a:rPr lang="en-US" sz="2399" dirty="0" err="1"/>
              <a:t>Datastore</a:t>
            </a:r>
            <a:endParaRPr lang="en-US" sz="2399" dirty="0"/>
          </a:p>
          <a:p>
            <a:endParaRPr lang="en-US" sz="2399" b="1" dirty="0">
              <a:solidFill>
                <a:srgbClr val="0070C0"/>
              </a:solidFill>
            </a:endParaRPr>
          </a:p>
        </p:txBody>
      </p:sp>
      <p:sp>
        <p:nvSpPr>
          <p:cNvPr id="4" name="Rectangle 3"/>
          <p:cNvSpPr/>
          <p:nvPr/>
        </p:nvSpPr>
        <p:spPr>
          <a:xfrm>
            <a:off x="900083" y="912707"/>
            <a:ext cx="7526371" cy="969496"/>
          </a:xfrm>
          <a:prstGeom prst="rect">
            <a:avLst/>
          </a:prstGeom>
        </p:spPr>
        <p:txBody>
          <a:bodyPr wrap="square">
            <a:spAutoFit/>
          </a:bodyPr>
          <a:lstStyle/>
          <a:p>
            <a:r>
              <a:rPr lang="en-US" sz="1900" i="1" dirty="0">
                <a:solidFill>
                  <a:srgbClr val="666666"/>
                </a:solidFill>
                <a:latin typeface="Helvetica Neue" charset="0"/>
              </a:rPr>
              <a:t>“A </a:t>
            </a:r>
            <a:r>
              <a:rPr lang="en-US" sz="1900" i="1" dirty="0" err="1">
                <a:solidFill>
                  <a:srgbClr val="666666"/>
                </a:solidFill>
                <a:latin typeface="Helvetica Neue" charset="0"/>
              </a:rPr>
              <a:t>Datastore</a:t>
            </a:r>
            <a:r>
              <a:rPr lang="en-US" sz="1900" i="1" dirty="0">
                <a:solidFill>
                  <a:srgbClr val="666666"/>
                </a:solidFill>
                <a:latin typeface="Helvetica Neue" charset="0"/>
              </a:rPr>
              <a:t> holds </a:t>
            </a:r>
            <a:r>
              <a:rPr lang="en-US" sz="1900" b="1" i="1" dirty="0">
                <a:solidFill>
                  <a:srgbClr val="0070C0"/>
                </a:solidFill>
                <a:latin typeface="Helvetica Neue" charset="0"/>
              </a:rPr>
              <a:t>a copy of the configuration data</a:t>
            </a:r>
            <a:r>
              <a:rPr lang="en-US" sz="1900" i="1" dirty="0">
                <a:solidFill>
                  <a:srgbClr val="666666"/>
                </a:solidFill>
                <a:latin typeface="Helvetica Neue" charset="0"/>
              </a:rPr>
              <a:t> that is required to get a device from its initial default state into a desired operational state”</a:t>
            </a:r>
          </a:p>
        </p:txBody>
      </p:sp>
      <p:grpSp>
        <p:nvGrpSpPr>
          <p:cNvPr id="8" name="Group 7"/>
          <p:cNvGrpSpPr/>
          <p:nvPr/>
        </p:nvGrpSpPr>
        <p:grpSpPr>
          <a:xfrm>
            <a:off x="1198013" y="1881336"/>
            <a:ext cx="3953226" cy="499470"/>
            <a:chOff x="1196254" y="1880975"/>
            <a:chExt cx="3955286" cy="499730"/>
          </a:xfrm>
        </p:grpSpPr>
        <p:sp>
          <p:nvSpPr>
            <p:cNvPr id="9" name="Can 8"/>
            <p:cNvSpPr/>
            <p:nvPr/>
          </p:nvSpPr>
          <p:spPr>
            <a:xfrm>
              <a:off x="1196254" y="1880975"/>
              <a:ext cx="1350335" cy="499730"/>
            </a:xfrm>
            <a:prstGeom prst="can">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Running</a:t>
              </a:r>
            </a:p>
          </p:txBody>
        </p:sp>
        <p:pic>
          <p:nvPicPr>
            <p:cNvPr id="5" name="Picture 4"/>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t="34923" b="19547"/>
            <a:stretch/>
          </p:blipFill>
          <p:spPr>
            <a:xfrm>
              <a:off x="2546589" y="1910267"/>
              <a:ext cx="950219" cy="432636"/>
            </a:xfrm>
            <a:prstGeom prst="rect">
              <a:avLst/>
            </a:prstGeom>
          </p:spPr>
        </p:pic>
        <p:sp>
          <p:nvSpPr>
            <p:cNvPr id="6" name="Rectangle 5"/>
            <p:cNvSpPr/>
            <p:nvPr/>
          </p:nvSpPr>
          <p:spPr>
            <a:xfrm>
              <a:off x="3414262" y="1941919"/>
              <a:ext cx="1737278" cy="384921"/>
            </a:xfrm>
            <a:prstGeom prst="rect">
              <a:avLst/>
            </a:prstGeom>
          </p:spPr>
          <p:txBody>
            <a:bodyPr wrap="none">
              <a:spAutoFit/>
            </a:bodyPr>
            <a:lstStyle/>
            <a:p>
              <a:r>
                <a:rPr lang="en-US" sz="1900" dirty="0"/>
                <a:t>running-</a:t>
              </a:r>
              <a:r>
                <a:rPr lang="en-US" sz="1900" dirty="0" err="1"/>
                <a:t>config</a:t>
              </a:r>
              <a:endParaRPr lang="en-US" sz="1900" dirty="0"/>
            </a:p>
          </p:txBody>
        </p:sp>
      </p:grpSp>
      <p:grpSp>
        <p:nvGrpSpPr>
          <p:cNvPr id="13" name="Group 12"/>
          <p:cNvGrpSpPr/>
          <p:nvPr/>
        </p:nvGrpSpPr>
        <p:grpSpPr>
          <a:xfrm>
            <a:off x="1198012" y="2548411"/>
            <a:ext cx="3882694" cy="499470"/>
            <a:chOff x="1196254" y="2548398"/>
            <a:chExt cx="3884716" cy="499730"/>
          </a:xfrm>
        </p:grpSpPr>
        <p:sp>
          <p:nvSpPr>
            <p:cNvPr id="10" name="Can 9"/>
            <p:cNvSpPr/>
            <p:nvPr/>
          </p:nvSpPr>
          <p:spPr>
            <a:xfrm>
              <a:off x="1196254" y="2548398"/>
              <a:ext cx="1350335" cy="499730"/>
            </a:xfrm>
            <a:prstGeom prst="can">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Start-up</a:t>
              </a:r>
            </a:p>
          </p:txBody>
        </p:sp>
        <p:pic>
          <p:nvPicPr>
            <p:cNvPr id="14" name="Picture 13"/>
            <p:cNvPicPr>
              <a:picLocks noChangeAspect="1"/>
            </p:cNvPicPr>
            <p:nvPr/>
          </p:nvPicPr>
          <p:blipFill rotWithShape="1">
            <a:blip r:embed="rId3" cstate="screen">
              <a:alphaModFix amt="50000"/>
              <a:extLst>
                <a:ext uri="{28A0092B-C50C-407E-A947-70E740481C1C}">
                  <a14:useLocalDpi xmlns:a14="http://schemas.microsoft.com/office/drawing/2010/main"/>
                </a:ext>
              </a:extLst>
            </a:blip>
            <a:srcRect t="34923" b="19547"/>
            <a:stretch/>
          </p:blipFill>
          <p:spPr>
            <a:xfrm>
              <a:off x="2546589" y="2594664"/>
              <a:ext cx="950219" cy="432636"/>
            </a:xfrm>
            <a:prstGeom prst="rect">
              <a:avLst/>
            </a:prstGeom>
          </p:spPr>
        </p:pic>
        <p:sp>
          <p:nvSpPr>
            <p:cNvPr id="15" name="Rectangle 14"/>
            <p:cNvSpPr/>
            <p:nvPr/>
          </p:nvSpPr>
          <p:spPr>
            <a:xfrm>
              <a:off x="3414262" y="2626316"/>
              <a:ext cx="1666708" cy="384921"/>
            </a:xfrm>
            <a:prstGeom prst="rect">
              <a:avLst/>
            </a:prstGeom>
          </p:spPr>
          <p:txBody>
            <a:bodyPr wrap="none">
              <a:spAutoFit/>
            </a:bodyPr>
            <a:lstStyle/>
            <a:p>
              <a:r>
                <a:rPr lang="en-US" sz="1900" dirty="0"/>
                <a:t>startup-</a:t>
              </a:r>
              <a:r>
                <a:rPr lang="en-US" sz="1900" dirty="0" err="1"/>
                <a:t>config</a:t>
              </a:r>
              <a:endParaRPr lang="en-US" sz="1900" dirty="0"/>
            </a:p>
          </p:txBody>
        </p:sp>
      </p:grpSp>
      <p:grpSp>
        <p:nvGrpSpPr>
          <p:cNvPr id="19" name="Group 18"/>
          <p:cNvGrpSpPr/>
          <p:nvPr/>
        </p:nvGrpSpPr>
        <p:grpSpPr>
          <a:xfrm>
            <a:off x="1198012" y="3224415"/>
            <a:ext cx="7654494" cy="761172"/>
            <a:chOff x="1196254" y="3224748"/>
            <a:chExt cx="7658482" cy="761565"/>
          </a:xfrm>
        </p:grpSpPr>
        <p:sp>
          <p:nvSpPr>
            <p:cNvPr id="12" name="Can 11"/>
            <p:cNvSpPr/>
            <p:nvPr/>
          </p:nvSpPr>
          <p:spPr>
            <a:xfrm>
              <a:off x="1196254" y="3224748"/>
              <a:ext cx="1350335" cy="499730"/>
            </a:xfrm>
            <a:prstGeom prst="can">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t>Candidate</a:t>
              </a:r>
            </a:p>
          </p:txBody>
        </p:sp>
        <p:sp>
          <p:nvSpPr>
            <p:cNvPr id="18" name="Rectangle 17"/>
            <p:cNvSpPr/>
            <p:nvPr/>
          </p:nvSpPr>
          <p:spPr>
            <a:xfrm>
              <a:off x="2546589" y="3308855"/>
              <a:ext cx="6308147" cy="677458"/>
            </a:xfrm>
            <a:prstGeom prst="rect">
              <a:avLst/>
            </a:prstGeom>
          </p:spPr>
          <p:txBody>
            <a:bodyPr wrap="square">
              <a:spAutoFit/>
            </a:bodyPr>
            <a:lstStyle/>
            <a:p>
              <a:r>
                <a:rPr lang="en-US" sz="1900" dirty="0"/>
                <a:t>work place for creating and manipulating configuration data</a:t>
              </a:r>
            </a:p>
          </p:txBody>
        </p:sp>
      </p:grpSp>
      <p:sp>
        <p:nvSpPr>
          <p:cNvPr id="16" name="Rectangle 15"/>
          <p:cNvSpPr/>
          <p:nvPr/>
        </p:nvSpPr>
        <p:spPr bwMode="auto">
          <a:xfrm>
            <a:off x="1191" y="471294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7"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23" name="TextBox 22"/>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NETCONF </a:t>
            </a:r>
            <a:r>
              <a:rPr lang="en-US" sz="2775" dirty="0" err="1">
                <a:solidFill>
                  <a:srgbClr val="676767"/>
                </a:solidFill>
              </a:rPr>
              <a:t>Datastores</a:t>
            </a:r>
            <a:r>
              <a:rPr lang="en-US" sz="2775" dirty="0">
                <a:solidFill>
                  <a:srgbClr val="676767"/>
                </a:solidFill>
              </a:rPr>
              <a:t> – Target of Operations</a:t>
            </a:r>
          </a:p>
        </p:txBody>
      </p:sp>
      <p:sp>
        <p:nvSpPr>
          <p:cNvPr id="2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7" name="Slide Number Placeholder 6"/>
          <p:cNvSpPr>
            <a:spLocks noGrp="1"/>
          </p:cNvSpPr>
          <p:nvPr>
            <p:ph type="sldNum" sz="quarter" idx="4"/>
          </p:nvPr>
        </p:nvSpPr>
        <p:spPr/>
        <p:txBody>
          <a:bodyPr/>
          <a:lstStyle/>
          <a:p>
            <a:fld id="{96A97DD0-5BE7-4856-A2A9-C42C6688E607}" type="slidenum">
              <a:rPr lang="uk-UA" smtClean="0"/>
              <a:pPr/>
              <a:t>42</a:t>
            </a:fld>
            <a:endParaRPr lang="uk-UA" dirty="0"/>
          </a:p>
        </p:txBody>
      </p:sp>
    </p:spTree>
    <p:extLst>
      <p:ext uri="{BB962C8B-B14F-4D97-AF65-F5344CB8AC3E}">
        <p14:creationId xmlns:p14="http://schemas.microsoft.com/office/powerpoint/2010/main" val="681482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188" y="3843338"/>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Transport</a:t>
            </a:r>
          </a:p>
        </p:txBody>
      </p:sp>
      <p:sp>
        <p:nvSpPr>
          <p:cNvPr id="6" name="Rectangle 5"/>
          <p:cNvSpPr/>
          <p:nvPr/>
        </p:nvSpPr>
        <p:spPr>
          <a:xfrm>
            <a:off x="230188" y="3144441"/>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Remote</a:t>
            </a:r>
          </a:p>
          <a:p>
            <a:pPr algn="ctr">
              <a:defRPr/>
            </a:pPr>
            <a:r>
              <a:rPr lang="en-US" sz="1600" dirty="0"/>
              <a:t>Operations</a:t>
            </a:r>
          </a:p>
        </p:txBody>
      </p:sp>
      <p:sp>
        <p:nvSpPr>
          <p:cNvPr id="7" name="Rectangle 6"/>
          <p:cNvSpPr/>
          <p:nvPr/>
        </p:nvSpPr>
        <p:spPr>
          <a:xfrm>
            <a:off x="230188" y="2445544"/>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a:t>
            </a:r>
          </a:p>
          <a:p>
            <a:pPr algn="ctr">
              <a:defRPr/>
            </a:pPr>
            <a:r>
              <a:rPr lang="en-US" sz="1600" dirty="0"/>
              <a:t>Services</a:t>
            </a:r>
          </a:p>
        </p:txBody>
      </p:sp>
      <p:sp>
        <p:nvSpPr>
          <p:cNvPr id="8" name="Rectangle 7"/>
          <p:cNvSpPr/>
          <p:nvPr/>
        </p:nvSpPr>
        <p:spPr>
          <a:xfrm>
            <a:off x="230188" y="1746647"/>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 info</a:t>
            </a:r>
          </a:p>
          <a:p>
            <a:pPr algn="ctr">
              <a:defRPr/>
            </a:pPr>
            <a:r>
              <a:rPr lang="en-US" sz="1600" dirty="0"/>
              <a:t>(encoding)</a:t>
            </a:r>
          </a:p>
        </p:txBody>
      </p:sp>
      <p:sp>
        <p:nvSpPr>
          <p:cNvPr id="11" name="Rectangle 10"/>
          <p:cNvSpPr/>
          <p:nvPr/>
        </p:nvSpPr>
        <p:spPr>
          <a:xfrm>
            <a:off x="230188" y="1047750"/>
            <a:ext cx="1989137" cy="603250"/>
          </a:xfrm>
          <a:prstGeom prst="rect">
            <a:avLst/>
          </a:prstGeom>
          <a:solidFill>
            <a:schemeClr val="accent6">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Mgmt info</a:t>
            </a:r>
          </a:p>
          <a:p>
            <a:pPr algn="ctr">
              <a:defRPr/>
            </a:pPr>
            <a:r>
              <a:rPr lang="en-US" sz="1600" dirty="0"/>
              <a:t>(definition)</a:t>
            </a:r>
          </a:p>
        </p:txBody>
      </p:sp>
      <p:sp>
        <p:nvSpPr>
          <p:cNvPr id="12" name="Rectangle 11"/>
          <p:cNvSpPr/>
          <p:nvPr/>
        </p:nvSpPr>
        <p:spPr>
          <a:xfrm>
            <a:off x="2574925" y="1747747"/>
            <a:ext cx="2047875" cy="46999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XML-encoded content</a:t>
            </a:r>
          </a:p>
        </p:txBody>
      </p:sp>
      <p:sp>
        <p:nvSpPr>
          <p:cNvPr id="13" name="Rectangle 12"/>
          <p:cNvSpPr/>
          <p:nvPr/>
        </p:nvSpPr>
        <p:spPr>
          <a:xfrm>
            <a:off x="2574925" y="1047750"/>
            <a:ext cx="6110288" cy="568325"/>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YANG modules</a:t>
            </a:r>
          </a:p>
        </p:txBody>
      </p:sp>
      <p:sp>
        <p:nvSpPr>
          <p:cNvPr id="39" name="Rectangle 38"/>
          <p:cNvSpPr/>
          <p:nvPr/>
        </p:nvSpPr>
        <p:spPr>
          <a:xfrm>
            <a:off x="2574925" y="2344738"/>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NETCONF operations</a:t>
            </a:r>
          </a:p>
        </p:txBody>
      </p:sp>
      <p:sp>
        <p:nvSpPr>
          <p:cNvPr id="42" name="Rectangle 41"/>
          <p:cNvSpPr/>
          <p:nvPr/>
        </p:nvSpPr>
        <p:spPr>
          <a:xfrm>
            <a:off x="2574925" y="3100992"/>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XML</a:t>
            </a:r>
            <a:br>
              <a:rPr lang="en-US" sz="1800" dirty="0"/>
            </a:br>
            <a:r>
              <a:rPr lang="en-US" sz="1800" dirty="0"/>
              <a:t>RPC</a:t>
            </a:r>
          </a:p>
        </p:txBody>
      </p:sp>
      <p:sp>
        <p:nvSpPr>
          <p:cNvPr id="43" name="Rectangle 42"/>
          <p:cNvSpPr/>
          <p:nvPr/>
        </p:nvSpPr>
        <p:spPr>
          <a:xfrm>
            <a:off x="2574925" y="3843338"/>
            <a:ext cx="1370013" cy="603250"/>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TLS,</a:t>
            </a:r>
          </a:p>
          <a:p>
            <a:pPr algn="ctr">
              <a:defRPr/>
            </a:pPr>
            <a:r>
              <a:rPr lang="en-US" sz="1800" dirty="0" err="1"/>
              <a:t>SSH</a:t>
            </a:r>
            <a:endParaRPr lang="en-US" sz="1800" dirty="0"/>
          </a:p>
        </p:txBody>
      </p:sp>
      <p:sp>
        <p:nvSpPr>
          <p:cNvPr id="46" name="Rectangle 45"/>
          <p:cNvSpPr/>
          <p:nvPr/>
        </p:nvSpPr>
        <p:spPr>
          <a:xfrm>
            <a:off x="4733925" y="1747747"/>
            <a:ext cx="822325" cy="46999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JSON</a:t>
            </a:r>
          </a:p>
        </p:txBody>
      </p:sp>
      <p:grpSp>
        <p:nvGrpSpPr>
          <p:cNvPr id="10" name="Group 9"/>
          <p:cNvGrpSpPr/>
          <p:nvPr/>
        </p:nvGrpSpPr>
        <p:grpSpPr>
          <a:xfrm>
            <a:off x="6767513" y="1746647"/>
            <a:ext cx="879475" cy="2699941"/>
            <a:chOff x="6767513" y="1918891"/>
            <a:chExt cx="879475" cy="2699941"/>
          </a:xfrm>
        </p:grpSpPr>
        <p:sp>
          <p:nvSpPr>
            <p:cNvPr id="25" name="Rectangle 24"/>
            <p:cNvSpPr/>
            <p:nvPr/>
          </p:nvSpPr>
          <p:spPr>
            <a:xfrm>
              <a:off x="6767513" y="2516982"/>
              <a:ext cx="879475" cy="2101850"/>
            </a:xfrm>
            <a:prstGeom prst="rect">
              <a:avLst/>
            </a:prstGeom>
            <a:solidFill>
              <a:srgbClr val="F68B1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ODL</a:t>
              </a:r>
            </a:p>
          </p:txBody>
        </p:sp>
        <p:sp>
          <p:nvSpPr>
            <p:cNvPr id="47" name="Rectangle 46"/>
            <p:cNvSpPr/>
            <p:nvPr/>
          </p:nvSpPr>
          <p:spPr>
            <a:xfrm>
              <a:off x="6767513" y="1918891"/>
              <a:ext cx="879475" cy="472678"/>
            </a:xfrm>
            <a:prstGeom prst="rect">
              <a:avLst/>
            </a:prstGeom>
            <a:solidFill>
              <a:srgbClr val="F68B1F"/>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JAVA DTO </a:t>
              </a:r>
            </a:p>
          </p:txBody>
        </p:sp>
      </p:grpSp>
      <p:grpSp>
        <p:nvGrpSpPr>
          <p:cNvPr id="4" name="Group 3"/>
          <p:cNvGrpSpPr/>
          <p:nvPr/>
        </p:nvGrpSpPr>
        <p:grpSpPr>
          <a:xfrm>
            <a:off x="5729288" y="1746647"/>
            <a:ext cx="879475" cy="2699941"/>
            <a:chOff x="5729288" y="1918891"/>
            <a:chExt cx="879475" cy="2699941"/>
          </a:xfrm>
        </p:grpSpPr>
        <p:sp>
          <p:nvSpPr>
            <p:cNvPr id="48" name="Rectangle 47"/>
            <p:cNvSpPr/>
            <p:nvPr/>
          </p:nvSpPr>
          <p:spPr bwMode="auto">
            <a:xfrm>
              <a:off x="5729288" y="2516982"/>
              <a:ext cx="879475" cy="2101850"/>
            </a:xfrm>
            <a:prstGeom prst="rect">
              <a:avLst/>
            </a:prstGeom>
            <a:solidFill>
              <a:srgbClr val="9C6FA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err="1"/>
                <a:t>I2RS</a:t>
              </a:r>
              <a:endParaRPr lang="en-US" sz="1800" dirty="0"/>
            </a:p>
          </p:txBody>
        </p:sp>
        <p:sp>
          <p:nvSpPr>
            <p:cNvPr id="26" name="Rectangle 25"/>
            <p:cNvSpPr/>
            <p:nvPr/>
          </p:nvSpPr>
          <p:spPr bwMode="auto">
            <a:xfrm>
              <a:off x="5729288" y="1918891"/>
              <a:ext cx="879475" cy="472678"/>
            </a:xfrm>
            <a:prstGeom prst="rect">
              <a:avLst/>
            </a:prstGeom>
            <a:solidFill>
              <a:srgbClr val="9C6FA0"/>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smtClean="0"/>
                <a:t>gRPC</a:t>
              </a:r>
              <a:r>
                <a:rPr lang="en-US" sz="1600" dirty="0"/>
                <a:t>?</a:t>
              </a:r>
            </a:p>
          </p:txBody>
        </p:sp>
      </p:grpSp>
      <p:grpSp>
        <p:nvGrpSpPr>
          <p:cNvPr id="2" name="Group 1"/>
          <p:cNvGrpSpPr>
            <a:grpSpLocks/>
          </p:cNvGrpSpPr>
          <p:nvPr/>
        </p:nvGrpSpPr>
        <p:grpSpPr bwMode="auto">
          <a:xfrm>
            <a:off x="4070350" y="2345944"/>
            <a:ext cx="1500188" cy="2100645"/>
            <a:chOff x="4076054" y="2512871"/>
            <a:chExt cx="1500706" cy="2100057"/>
          </a:xfrm>
        </p:grpSpPr>
        <p:sp>
          <p:nvSpPr>
            <p:cNvPr id="37" name="Rectangle 36"/>
            <p:cNvSpPr/>
            <p:nvPr/>
          </p:nvSpPr>
          <p:spPr>
            <a:xfrm>
              <a:off x="4076054" y="3267708"/>
              <a:ext cx="1500706"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HTTP</a:t>
              </a:r>
            </a:p>
          </p:txBody>
        </p:sp>
        <p:sp>
          <p:nvSpPr>
            <p:cNvPr id="41" name="Rectangle 40"/>
            <p:cNvSpPr/>
            <p:nvPr/>
          </p:nvSpPr>
          <p:spPr>
            <a:xfrm>
              <a:off x="4076054" y="2512871"/>
              <a:ext cx="1500706"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RESTCONF</a:t>
              </a:r>
            </a:p>
          </p:txBody>
        </p:sp>
        <p:sp>
          <p:nvSpPr>
            <p:cNvPr id="27" name="Rectangle 26"/>
            <p:cNvSpPr/>
            <p:nvPr/>
          </p:nvSpPr>
          <p:spPr>
            <a:xfrm>
              <a:off x="4096699" y="4009847"/>
              <a:ext cx="1480061" cy="603081"/>
            </a:xfrm>
            <a:prstGeom prst="rect">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t>TCP</a:t>
              </a:r>
            </a:p>
          </p:txBody>
        </p:sp>
      </p:grpSp>
      <p:sp>
        <p:nvSpPr>
          <p:cNvPr id="68624" name="Title 1"/>
          <p:cNvSpPr>
            <a:spLocks noGrp="1"/>
          </p:cNvSpPr>
          <p:nvPr>
            <p:ph type="title"/>
          </p:nvPr>
        </p:nvSpPr>
        <p:spPr/>
        <p:txBody>
          <a:bodyPr/>
          <a:lstStyle/>
          <a:p>
            <a:r>
              <a:rPr lang="en-US" altLang="en-US" dirty="0" smtClean="0">
                <a:solidFill>
                  <a:schemeClr val="bg2"/>
                </a:solidFill>
              </a:rPr>
              <a:t>NETCONF, RESTCONF, I2RS, ODL &amp; NSO</a:t>
            </a:r>
            <a:endParaRPr lang="en-US" altLang="en-US" dirty="0">
              <a:solidFill>
                <a:schemeClr val="bg2"/>
              </a:solidFill>
            </a:endParaRPr>
          </a:p>
        </p:txBody>
      </p:sp>
      <p:grpSp>
        <p:nvGrpSpPr>
          <p:cNvPr id="9" name="Group 8"/>
          <p:cNvGrpSpPr/>
          <p:nvPr/>
        </p:nvGrpSpPr>
        <p:grpSpPr>
          <a:xfrm>
            <a:off x="7805738" y="1746647"/>
            <a:ext cx="879475" cy="2703910"/>
            <a:chOff x="7805738" y="1914922"/>
            <a:chExt cx="879475" cy="2703910"/>
          </a:xfrm>
        </p:grpSpPr>
        <p:sp>
          <p:nvSpPr>
            <p:cNvPr id="23" name="Rectangle 22"/>
            <p:cNvSpPr/>
            <p:nvPr/>
          </p:nvSpPr>
          <p:spPr>
            <a:xfrm>
              <a:off x="7805738" y="2516982"/>
              <a:ext cx="879475" cy="2101850"/>
            </a:xfrm>
            <a:prstGeom prst="rect">
              <a:avLst/>
            </a:prstGeom>
            <a:solidFill>
              <a:schemeClr val="accent3"/>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smtClean="0"/>
                <a:t>NSO</a:t>
              </a:r>
              <a:endParaRPr lang="en-US" sz="1800" dirty="0"/>
            </a:p>
          </p:txBody>
        </p:sp>
        <p:sp>
          <p:nvSpPr>
            <p:cNvPr id="24" name="Rectangle 23"/>
            <p:cNvSpPr/>
            <p:nvPr/>
          </p:nvSpPr>
          <p:spPr>
            <a:xfrm>
              <a:off x="7805738" y="1914922"/>
              <a:ext cx="879475" cy="472678"/>
            </a:xfrm>
            <a:prstGeom prst="rect">
              <a:avLst/>
            </a:prstGeom>
            <a:solidFill>
              <a:schemeClr val="accent3"/>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t>various</a:t>
              </a:r>
              <a:endParaRPr lang="en-US" sz="1600" dirty="0"/>
            </a:p>
          </p:txBody>
        </p:sp>
      </p:grpSp>
      <p:sp>
        <p:nvSpPr>
          <p:cNvPr id="28"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678980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4"/>
          <p:cNvSpPr>
            <a:spLocks noGrp="1"/>
          </p:cNvSpPr>
          <p:nvPr>
            <p:ph type="body" sz="quarter" idx="10"/>
          </p:nvPr>
        </p:nvSpPr>
        <p:spPr/>
        <p:txBody>
          <a:bodyPr/>
          <a:lstStyle/>
          <a:p>
            <a:pPr marL="0" indent="0">
              <a:lnSpc>
                <a:spcPct val="100000"/>
              </a:lnSpc>
              <a:spcBef>
                <a:spcPct val="0"/>
              </a:spcBef>
              <a:buFont typeface="Arial" charset="0"/>
              <a:buNone/>
            </a:pPr>
            <a:r>
              <a:rPr lang="en-US" altLang="ja-JP" b="1">
                <a:latin typeface="Courier New" charset="0"/>
                <a:ea typeface="Apple LiGothic Medium" charset="0"/>
                <a:cs typeface="Courier New" charset="0"/>
              </a:rPr>
              <a:t>$ pyang -f tree &lt;yang-file&gt;</a:t>
            </a:r>
            <a:endParaRPr lang="en-US">
              <a:latin typeface="Arial" charset="0"/>
              <a:ea typeface="Apple LiGothic Medium" charset="0"/>
              <a:cs typeface="Apple LiGothic Medium" charset="0"/>
            </a:endParaRPr>
          </a:p>
          <a:p>
            <a:pPr marL="0" indent="0">
              <a:lnSpc>
                <a:spcPct val="100000"/>
              </a:lnSpc>
              <a:spcBef>
                <a:spcPct val="0"/>
              </a:spcBef>
              <a:buFont typeface="Arial" charset="0"/>
              <a:buNone/>
            </a:pPr>
            <a:endParaRPr lang="en-US" sz="1000">
              <a:latin typeface="Courier New" charset="0"/>
              <a:ea typeface="Apple LiGothic Medium" charset="0"/>
              <a:cs typeface="Apple LiGothic Medium" charset="0"/>
            </a:endParaRP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(restconf)$ pyang -f tree -p yang/standard/ietf/RFC yang/standard/ietf/RFC/ietf-interfaces.yang </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module: ietf-interfaces</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+--rw interfaces</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interface* [name]</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name                        string</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     +--rw description?                string</a:t>
            </a:r>
          </a:p>
          <a:p>
            <a:pPr marL="0" indent="0">
              <a:lnSpc>
                <a:spcPct val="100000"/>
              </a:lnSpc>
              <a:spcBef>
                <a:spcPct val="0"/>
              </a:spcBef>
              <a:buFont typeface="Arial" charset="0"/>
              <a:buNone/>
            </a:pPr>
            <a:r>
              <a:rPr lang="pl-PL" sz="1000">
                <a:latin typeface="Courier New" charset="0"/>
                <a:ea typeface="Apple LiGothic Medium" charset="0"/>
                <a:cs typeface="Apple LiGothic Medium" charset="0"/>
              </a:rPr>
              <a:t>   |     +--rw type                        identityref</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     +--rw enabled?                    boolean</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     +--rw link-up-down-trap-enable?   enumeration {if-mib}?</a:t>
            </a:r>
          </a:p>
          <a:p>
            <a:pPr marL="0" indent="0">
              <a:lnSpc>
                <a:spcPct val="100000"/>
              </a:lnSpc>
              <a:spcBef>
                <a:spcPct val="0"/>
              </a:spcBef>
              <a:buFont typeface="Arial" charset="0"/>
              <a:buNone/>
            </a:pPr>
            <a:r>
              <a:rPr lang="nl-NL" sz="1000">
                <a:latin typeface="Courier New" charset="0"/>
                <a:ea typeface="Apple LiGothic Medium" charset="0"/>
                <a:cs typeface="Apple LiGothic Medium" charset="0"/>
              </a:rPr>
              <a:t>   +--ro interfaces-state</a:t>
            </a:r>
          </a:p>
          <a:p>
            <a:pPr marL="0" indent="0">
              <a:lnSpc>
                <a:spcPct val="100000"/>
              </a:lnSpc>
              <a:spcBef>
                <a:spcPct val="0"/>
              </a:spcBef>
              <a:buFont typeface="Arial" charset="0"/>
              <a:buNone/>
            </a:pPr>
            <a:r>
              <a:rPr lang="it-IT" sz="1000">
                <a:latin typeface="Courier New" charset="0"/>
                <a:ea typeface="Apple LiGothic Medium" charset="0"/>
                <a:cs typeface="Apple LiGothic Medium" charset="0"/>
              </a:rPr>
              <a:t>      +--ro interface* [name]</a:t>
            </a:r>
          </a:p>
          <a:p>
            <a:pPr marL="0" indent="0">
              <a:lnSpc>
                <a:spcPct val="100000"/>
              </a:lnSpc>
              <a:spcBef>
                <a:spcPct val="0"/>
              </a:spcBef>
              <a:buFont typeface="Arial" charset="0"/>
              <a:buNone/>
            </a:pPr>
            <a:r>
              <a:rPr lang="en-US" sz="1000">
                <a:latin typeface="Courier New" charset="0"/>
                <a:ea typeface="Apple LiGothic Medium" charset="0"/>
                <a:cs typeface="Apple LiGothic Medium" charset="0"/>
              </a:rPr>
              <a:t>         +--ro name               string</a:t>
            </a:r>
          </a:p>
          <a:p>
            <a:pPr marL="0" indent="0">
              <a:lnSpc>
                <a:spcPct val="100000"/>
              </a:lnSpc>
              <a:spcBef>
                <a:spcPct val="0"/>
              </a:spcBef>
              <a:buFont typeface="Arial" charset="0"/>
              <a:buNone/>
            </a:pPr>
            <a:r>
              <a:rPr lang="nb-NO" sz="1000">
                <a:latin typeface="Courier New" charset="0"/>
                <a:ea typeface="Apple LiGothic Medium" charset="0"/>
                <a:cs typeface="Apple LiGothic Medium" charset="0"/>
              </a:rPr>
              <a:t>         +--ro type               identityref</a:t>
            </a:r>
          </a:p>
          <a:p>
            <a:pPr marL="0" indent="0">
              <a:lnSpc>
                <a:spcPct val="100000"/>
              </a:lnSpc>
              <a:spcBef>
                <a:spcPct val="0"/>
              </a:spcBef>
              <a:buFont typeface="Arial" charset="0"/>
              <a:buNone/>
            </a:pPr>
            <a:r>
              <a:rPr lang="nb-NO" sz="1000">
                <a:latin typeface="Courier New" charset="0"/>
                <a:ea typeface="Apple LiGothic Medium" charset="0"/>
                <a:cs typeface="Apple LiGothic Medium" charset="0"/>
              </a:rPr>
              <a:t>         +--ro admin-status       enumeration {if-mib}?</a:t>
            </a:r>
          </a:p>
          <a:p>
            <a:pPr marL="0" indent="0">
              <a:lnSpc>
                <a:spcPct val="100000"/>
              </a:lnSpc>
              <a:spcBef>
                <a:spcPct val="0"/>
              </a:spcBef>
              <a:buFont typeface="Arial" charset="0"/>
              <a:buNone/>
            </a:pPr>
            <a:r>
              <a:rPr lang="ro-RO" sz="1000">
                <a:latin typeface="Courier New" charset="0"/>
                <a:ea typeface="Apple LiGothic Medium" charset="0"/>
                <a:cs typeface="Apple LiGothic Medium" charset="0"/>
              </a:rPr>
              <a:t>         +--ro oper-status        enumeration</a:t>
            </a:r>
          </a:p>
          <a:p>
            <a:pPr marL="0" indent="0">
              <a:lnSpc>
                <a:spcPct val="100000"/>
              </a:lnSpc>
              <a:spcBef>
                <a:spcPct val="0"/>
              </a:spcBef>
              <a:buFont typeface="Arial" charset="0"/>
              <a:buNone/>
            </a:pPr>
            <a:r>
              <a:rPr lang="it-IT" sz="1000">
                <a:latin typeface="Courier New" charset="0"/>
                <a:ea typeface="Apple LiGothic Medium" charset="0"/>
                <a:cs typeface="Apple LiGothic Medium" charset="0"/>
              </a:rPr>
              <a:t>[…]</a:t>
            </a:r>
            <a:endParaRPr lang="en-US" sz="1000">
              <a:latin typeface="Courier New" charset="0"/>
              <a:ea typeface="Apple LiGothic Medium" charset="0"/>
              <a:cs typeface="Apple LiGothic Medium" charset="0"/>
            </a:endParaRPr>
          </a:p>
        </p:txBody>
      </p:sp>
      <p:sp>
        <p:nvSpPr>
          <p:cNvPr id="83969" name="Title 3"/>
          <p:cNvSpPr>
            <a:spLocks noGrp="1"/>
          </p:cNvSpPr>
          <p:nvPr>
            <p:ph type="title"/>
          </p:nvPr>
        </p:nvSpPr>
        <p:spPr/>
        <p:txBody>
          <a:bodyPr/>
          <a:lstStyle/>
          <a:p>
            <a:r>
              <a:rPr dirty="0">
                <a:solidFill>
                  <a:schemeClr val="bg2"/>
                </a:solidFill>
                <a:latin typeface="Arial" charset="0"/>
                <a:ea typeface="Apple LiGothic Medium" charset="0"/>
                <a:cs typeface="Apple LiGothic Medium" charset="0"/>
              </a:rPr>
              <a:t>Display a YANG Module</a:t>
            </a: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08249061"/>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3"/>
          <p:cNvSpPr>
            <a:spLocks noGrp="1"/>
          </p:cNvSpPr>
          <p:nvPr>
            <p:ph type="ctrTitle"/>
          </p:nvPr>
        </p:nvSpPr>
        <p:spPr/>
        <p:txBody>
          <a:bodyPr/>
          <a:lstStyle/>
          <a:p>
            <a:pPr marL="4763" indent="-4763"/>
            <a:r>
              <a:rPr lang="en-US" dirty="0" smtClean="0">
                <a:latin typeface="Arial" charset="0"/>
                <a:ea typeface="Apple LiGothic Medium" charset="0"/>
                <a:cs typeface="Apple LiGothic Medium" charset="0"/>
                <a:sym typeface="Arial" charset="0"/>
              </a:rPr>
              <a:t>NET</a:t>
            </a:r>
            <a:r>
              <a:rPr dirty="0" smtClean="0">
                <a:latin typeface="Arial" charset="0"/>
                <a:ea typeface="Apple LiGothic Medium" charset="0"/>
                <a:cs typeface="Apple LiGothic Medium" charset="0"/>
                <a:sym typeface="Arial" charset="0"/>
              </a:rPr>
              <a:t>CONF</a:t>
            </a:r>
            <a:endParaRPr dirty="0">
              <a:latin typeface="Arial" charset="0"/>
              <a:ea typeface="Apple LiGothic Medium" charset="0"/>
              <a:cs typeface="Apple LiGothic Medium" charset="0"/>
              <a:sym typeface="Arial"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solidFill>
                  <a:srgbClr val="FFFFFF">
                    <a:alpha val="60000"/>
                  </a:srgbClr>
                </a:solidFill>
              </a:rPr>
              <a:pPr/>
              <a:t>45</a:t>
            </a:fld>
            <a:endParaRPr lang="uk-UA" dirty="0">
              <a:solidFill>
                <a:srgbClr val="FFFFFF">
                  <a:alpha val="60000"/>
                </a:srgbClr>
              </a:solidFill>
            </a:endParaRPr>
          </a:p>
        </p:txBody>
      </p:sp>
    </p:spTree>
    <p:extLst>
      <p:ext uri="{BB962C8B-B14F-4D97-AF65-F5344CB8AC3E}">
        <p14:creationId xmlns:p14="http://schemas.microsoft.com/office/powerpoint/2010/main" val="10661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NETCONF – </a:t>
            </a:r>
            <a:r>
              <a:rPr lang="en-US" b="1" dirty="0" err="1" smtClean="0"/>
              <a:t>NET</a:t>
            </a:r>
            <a:r>
              <a:rPr lang="en-US" dirty="0" err="1" smtClean="0"/>
              <a:t>work</a:t>
            </a:r>
            <a:r>
              <a:rPr lang="en-US" dirty="0" smtClean="0"/>
              <a:t> </a:t>
            </a:r>
            <a:r>
              <a:rPr lang="en-US" b="1" dirty="0" err="1" smtClean="0"/>
              <a:t>CONF</a:t>
            </a:r>
            <a:r>
              <a:rPr lang="en-US" dirty="0" err="1" smtClean="0"/>
              <a:t>iguration</a:t>
            </a:r>
            <a:r>
              <a:rPr lang="en-US" dirty="0" smtClean="0"/>
              <a:t> Protocol</a:t>
            </a:r>
          </a:p>
          <a:p>
            <a:r>
              <a:rPr lang="en-US" dirty="0" smtClean="0"/>
              <a:t>Network management protocol – defines management operations</a:t>
            </a:r>
          </a:p>
          <a:p>
            <a:r>
              <a:rPr lang="en-US" dirty="0" smtClean="0"/>
              <a:t>First version in 2006, RFC 4741</a:t>
            </a:r>
          </a:p>
          <a:p>
            <a:r>
              <a:rPr lang="en-US" dirty="0" smtClean="0"/>
              <a:t>Latest RFC is RFC 6241 (2011)</a:t>
            </a:r>
          </a:p>
          <a:p>
            <a:r>
              <a:rPr lang="en-US" dirty="0" smtClean="0"/>
              <a:t>Does not define content in management operations</a:t>
            </a:r>
            <a:br>
              <a:rPr lang="en-US" dirty="0" smtClean="0"/>
            </a:br>
            <a:r>
              <a:rPr lang="en-US" dirty="0" smtClean="0"/>
              <a:t>(Leaves that to YANG)</a:t>
            </a:r>
          </a:p>
        </p:txBody>
      </p:sp>
      <p:sp>
        <p:nvSpPr>
          <p:cNvPr id="3" name="Title 2"/>
          <p:cNvSpPr>
            <a:spLocks noGrp="1"/>
          </p:cNvSpPr>
          <p:nvPr>
            <p:ph type="title"/>
          </p:nvPr>
        </p:nvSpPr>
        <p:spPr/>
        <p:txBody>
          <a:bodyPr/>
          <a:lstStyle/>
          <a:p>
            <a:r>
              <a:rPr lang="en-US" dirty="0" smtClean="0">
                <a:solidFill>
                  <a:schemeClr val="bg2"/>
                </a:solidFill>
              </a:rPr>
              <a:t>NETCONF – The Basics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56621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462301" y="1347788"/>
            <a:ext cx="3902965" cy="3168210"/>
          </a:xfrm>
          <a:prstGeom prst="flowChartDocument">
            <a:avLst/>
          </a:prstGeom>
          <a:solidFill>
            <a:schemeClr val="accent3"/>
          </a:solidFill>
          <a:ln cap="flat" algn="ctr">
            <a:solidFill>
              <a:schemeClr val="tx1"/>
            </a:solidFill>
            <a:round/>
            <a:headEnd type="none" w="med" len="med"/>
            <a:tailEnd type="none" w="med" len="med"/>
          </a:ln>
          <a:effectLst>
            <a:outerShdw blurRad="50800" dist="38100" dir="2700000" algn="tl" rotWithShape="0">
              <a:prstClr val="black">
                <a:alpha val="40000"/>
              </a:prstClr>
            </a:outerShdw>
          </a:effectLst>
        </p:spPr>
        <p:txBody>
          <a:bodyPr>
            <a:noAutofit/>
          </a:bodyPr>
          <a:lstStyle/>
          <a:p>
            <a:pPr marL="0" indent="0">
              <a:buFont typeface="Arial" charset="0"/>
              <a:buNone/>
            </a:pPr>
            <a:r>
              <a:rPr lang="en-US" altLang="en-US" sz="1500" b="1" dirty="0">
                <a:solidFill>
                  <a:schemeClr val="accent6"/>
                </a:solidFill>
                <a:ea typeface="ＭＳ Ｐゴシック" charset="-128"/>
              </a:rPr>
              <a:t>Abstract</a:t>
            </a:r>
          </a:p>
          <a:p>
            <a:pPr marL="0" indent="0">
              <a:buFont typeface="Arial" charset="0"/>
              <a:buNone/>
            </a:pPr>
            <a:r>
              <a:rPr lang="en-US" altLang="en-US" sz="1500" dirty="0">
                <a:solidFill>
                  <a:schemeClr val="accent6"/>
                </a:solidFill>
                <a:ea typeface="ＭＳ Ｐゴシック" charset="-128"/>
              </a:rPr>
              <a:t>This document provides an overview of a workshop held by the Internet Architecture Board (IAB) on Network Management.  The workshop was hosted by CNRI in Reston, VA, USA from June 4 thru June 6, 2002.  The goal of the workshop was to continue the important </a:t>
            </a:r>
            <a:r>
              <a:rPr lang="en-US" altLang="en-US" sz="1500" b="1" dirty="0">
                <a:solidFill>
                  <a:schemeClr val="accent6"/>
                </a:solidFill>
                <a:ea typeface="ＭＳ Ｐゴシック" charset="-128"/>
              </a:rPr>
              <a:t>dialog</a:t>
            </a:r>
            <a:r>
              <a:rPr lang="en-US" altLang="en-US" sz="1500" dirty="0">
                <a:solidFill>
                  <a:schemeClr val="accent6"/>
                </a:solidFill>
                <a:ea typeface="ＭＳ Ｐゴシック" charset="-128"/>
              </a:rPr>
              <a:t> started between </a:t>
            </a:r>
            <a:r>
              <a:rPr lang="en-US" altLang="en-US" sz="1500" b="1" dirty="0">
                <a:solidFill>
                  <a:schemeClr val="accent6"/>
                </a:solidFill>
                <a:ea typeface="ＭＳ Ｐゴシック" charset="-128"/>
              </a:rPr>
              <a:t>network operators</a:t>
            </a:r>
            <a:r>
              <a:rPr lang="en-US" altLang="en-US" sz="1500" dirty="0">
                <a:solidFill>
                  <a:schemeClr val="accent6"/>
                </a:solidFill>
                <a:ea typeface="ＭＳ Ｐゴシック" charset="-128"/>
              </a:rPr>
              <a:t> and protocol developers, and to guide the IETFs focus on future work regarding network management.</a:t>
            </a:r>
          </a:p>
          <a:p>
            <a:pPr marL="0" indent="0"/>
            <a:endParaRPr lang="en-US" altLang="en-US" sz="1500" dirty="0">
              <a:ea typeface="ＭＳ Ｐゴシック" charset="-128"/>
            </a:endParaRPr>
          </a:p>
        </p:txBody>
      </p:sp>
      <p:sp>
        <p:nvSpPr>
          <p:cNvPr id="60417" name="Title 1"/>
          <p:cNvSpPr>
            <a:spLocks noGrp="1"/>
          </p:cNvSpPr>
          <p:nvPr>
            <p:ph type="title"/>
          </p:nvPr>
        </p:nvSpPr>
        <p:spPr/>
        <p:txBody>
          <a:bodyPr/>
          <a:lstStyle/>
          <a:p>
            <a:r>
              <a:rPr altLang="en-US" dirty="0">
                <a:solidFill>
                  <a:schemeClr val="bg2"/>
                </a:solidFill>
                <a:ea typeface="ヒラギノ角ゴ Pro W3" charset="-128"/>
              </a:rPr>
              <a:t>Why </a:t>
            </a:r>
            <a:r>
              <a:rPr altLang="en-US" dirty="0" smtClean="0">
                <a:solidFill>
                  <a:schemeClr val="bg2"/>
                </a:solidFill>
                <a:ea typeface="ヒラギノ角ゴ Pro W3" charset="-128"/>
              </a:rPr>
              <a:t>NETCONF </a:t>
            </a:r>
            <a:r>
              <a:rPr lang="en-US" altLang="en-US" dirty="0" smtClean="0">
                <a:solidFill>
                  <a:schemeClr val="bg2"/>
                </a:solidFill>
                <a:ea typeface="ヒラギノ角ゴ Pro W3" charset="-128"/>
              </a:rPr>
              <a:t>–</a:t>
            </a:r>
            <a:r>
              <a:rPr altLang="en-US" dirty="0" smtClean="0">
                <a:solidFill>
                  <a:schemeClr val="bg2"/>
                </a:solidFill>
                <a:ea typeface="ヒラギノ角ゴ Pro W3" charset="-128"/>
              </a:rPr>
              <a:t> </a:t>
            </a:r>
            <a:r>
              <a:rPr altLang="en-US" dirty="0">
                <a:solidFill>
                  <a:schemeClr val="bg2"/>
                </a:solidFill>
                <a:ea typeface="ヒラギノ角ゴ Pro W3" charset="-128"/>
              </a:rPr>
              <a:t>Informational RFC 3535</a:t>
            </a:r>
          </a:p>
        </p:txBody>
      </p:sp>
      <p:sp>
        <p:nvSpPr>
          <p:cNvPr id="60418" name="Content Placeholder 3"/>
          <p:cNvSpPr>
            <a:spLocks noGrp="1"/>
          </p:cNvSpPr>
          <p:nvPr>
            <p:ph sz="half" idx="4294967295"/>
          </p:nvPr>
        </p:nvSpPr>
        <p:spPr>
          <a:xfrm>
            <a:off x="4610510" y="1347788"/>
            <a:ext cx="4229100" cy="3257550"/>
          </a:xfrm>
          <a:prstGeom prst="rect">
            <a:avLst/>
          </a:prstGeom>
        </p:spPr>
        <p:txBody>
          <a:bodyPr/>
          <a:lstStyle/>
          <a:p>
            <a:r>
              <a:rPr lang="en-US" altLang="en-US" sz="1800" b="1" dirty="0" smtClean="0">
                <a:ea typeface="ヒラギノ角ゴ Pro W3" charset="-128"/>
              </a:rPr>
              <a:t>SNMP had failed</a:t>
            </a:r>
            <a:endParaRPr lang="en-US" altLang="en-US" sz="1800" b="1" dirty="0">
              <a:ea typeface="ヒラギノ角ゴ Pro W3" charset="-128"/>
            </a:endParaRPr>
          </a:p>
          <a:p>
            <a:pPr lvl="1"/>
            <a:r>
              <a:rPr lang="en-US" altLang="en-US" sz="1800" dirty="0">
                <a:ea typeface="ヒラギノ角ゴ Pro W3" charset="-128"/>
              </a:rPr>
              <a:t>For configuration, that </a:t>
            </a:r>
            <a:r>
              <a:rPr lang="en-US" altLang="en-US" sz="1800" dirty="0" smtClean="0">
                <a:ea typeface="ヒラギノ角ゴ Pro W3" charset="-128"/>
              </a:rPr>
              <a:t>is!</a:t>
            </a:r>
            <a:endParaRPr lang="en-US" altLang="en-US" sz="1800" dirty="0">
              <a:ea typeface="ヒラギノ角ゴ Pro W3" charset="-128"/>
            </a:endParaRPr>
          </a:p>
          <a:p>
            <a:pPr lvl="1"/>
            <a:r>
              <a:rPr lang="en-US" altLang="en-US" sz="1800" dirty="0" smtClean="0">
                <a:ea typeface="ヒラギノ角ゴ Pro W3" charset="-128"/>
              </a:rPr>
              <a:t>Extensive </a:t>
            </a:r>
            <a:r>
              <a:rPr lang="en-US" altLang="en-US" sz="1800" dirty="0">
                <a:ea typeface="ヒラギノ角ゴ Pro W3" charset="-128"/>
              </a:rPr>
              <a:t>use in fault handling and </a:t>
            </a:r>
            <a:r>
              <a:rPr lang="en-US" altLang="en-US" sz="1800" dirty="0" smtClean="0">
                <a:ea typeface="ヒラギノ角ゴ Pro W3" charset="-128"/>
              </a:rPr>
              <a:t>monitoring!</a:t>
            </a:r>
            <a:endParaRPr lang="en-US" altLang="en-US" sz="1800" dirty="0">
              <a:ea typeface="ヒラギノ角ゴ Pro W3" charset="-128"/>
            </a:endParaRPr>
          </a:p>
          <a:p>
            <a:r>
              <a:rPr lang="en-US" altLang="en-US" sz="1800" dirty="0">
                <a:ea typeface="ヒラギノ角ゴ Pro W3" charset="-128"/>
              </a:rPr>
              <a:t>CLI scripting</a:t>
            </a:r>
          </a:p>
          <a:p>
            <a:pPr lvl="1"/>
            <a:r>
              <a:rPr lang="en-US" altLang="en-US" sz="1800" dirty="0">
                <a:ea typeface="ヒラギノ角ゴ Pro W3" charset="-128"/>
              </a:rPr>
              <a:t>“Market share” 70%+</a:t>
            </a:r>
          </a:p>
        </p:txBody>
      </p:sp>
      <p:pic>
        <p:nvPicPr>
          <p:cNvPr id="60420"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510" y="4289311"/>
            <a:ext cx="6477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39283" y="3278513"/>
            <a:ext cx="631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810" y="4289311"/>
            <a:ext cx="649288"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423" name="Rectangle 2"/>
          <p:cNvSpPr>
            <a:spLocks noChangeArrowheads="1"/>
          </p:cNvSpPr>
          <p:nvPr/>
        </p:nvSpPr>
        <p:spPr bwMode="auto">
          <a:xfrm>
            <a:off x="4065111" y="3868390"/>
            <a:ext cx="2580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a:solidFill>
                  <a:srgbClr val="FDBE24"/>
                </a:solidFill>
                <a:latin typeface="+mn-lt"/>
                <a:ea typeface="ヒラギノ角ゴ Pro W3" charset="-128"/>
              </a:rPr>
              <a:t>configuration</a:t>
            </a:r>
            <a:endParaRPr lang="en-US" altLang="en-US">
              <a:solidFill>
                <a:srgbClr val="FDBE24"/>
              </a:solidFill>
              <a:latin typeface="+mn-lt"/>
            </a:endParaRPr>
          </a:p>
        </p:txBody>
      </p:sp>
      <p:sp>
        <p:nvSpPr>
          <p:cNvPr id="9"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81991800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Oval 2"/>
          <p:cNvSpPr>
            <a:spLocks noChangeArrowheads="1"/>
          </p:cNvSpPr>
          <p:nvPr/>
        </p:nvSpPr>
        <p:spPr bwMode="auto">
          <a:xfrm>
            <a:off x="1010225" y="2632738"/>
            <a:ext cx="1785363" cy="1066800"/>
          </a:xfrm>
          <a:prstGeom prst="ellipse">
            <a:avLst/>
          </a:prstGeom>
          <a:ln>
            <a:headEnd/>
            <a:tailEnd/>
          </a:ln>
        </p:spPr>
        <p:style>
          <a:lnRef idx="1">
            <a:schemeClr val="accent6"/>
          </a:lnRef>
          <a:fillRef idx="3">
            <a:schemeClr val="accent6"/>
          </a:fillRef>
          <a:effectRef idx="2">
            <a:schemeClr val="accent6"/>
          </a:effectRef>
          <a:fontRef idx="minor">
            <a:schemeClr val="lt1"/>
          </a:fontRef>
        </p:style>
        <p:txBody>
          <a:bodyPr lIns="81639" tIns="40819" rIns="81639" bIns="40819"/>
          <a:lstStyle/>
          <a:p>
            <a:pPr algn="ctr">
              <a:defRPr/>
            </a:pPr>
            <a:r>
              <a:rPr lang="en-US" sz="1800" dirty="0"/>
              <a:t>Cost and complexity</a:t>
            </a:r>
          </a:p>
        </p:txBody>
      </p:sp>
      <p:sp>
        <p:nvSpPr>
          <p:cNvPr id="31749" name="Left Arrow 3"/>
          <p:cNvSpPr>
            <a:spLocks noChangeArrowheads="1"/>
          </p:cNvSpPr>
          <p:nvPr/>
        </p:nvSpPr>
        <p:spPr bwMode="auto">
          <a:xfrm>
            <a:off x="2971800" y="2937538"/>
            <a:ext cx="3657600" cy="251623"/>
          </a:xfrm>
          <a:prstGeom prst="leftArrow">
            <a:avLst>
              <a:gd name="adj1" fmla="val 50000"/>
              <a:gd name="adj2" fmla="val 50000"/>
            </a:avLst>
          </a:prstGeom>
          <a:ln>
            <a:headEnd/>
            <a:tailEnd/>
          </a:ln>
        </p:spPr>
        <p:style>
          <a:lnRef idx="1">
            <a:schemeClr val="accent2"/>
          </a:lnRef>
          <a:fillRef idx="3">
            <a:schemeClr val="accent2"/>
          </a:fillRef>
          <a:effectRef idx="2">
            <a:schemeClr val="accent2"/>
          </a:effectRef>
          <a:fontRef idx="minor">
            <a:schemeClr val="lt1"/>
          </a:fontRef>
        </p:style>
        <p:txBody>
          <a:bodyPr lIns="81639" tIns="40819" rIns="81639" bIns="40819"/>
          <a:lstStyle/>
          <a:p>
            <a:pPr algn="ctr">
              <a:defRPr/>
            </a:pPr>
            <a:endParaRPr lang="en-US" dirty="0"/>
          </a:p>
        </p:txBody>
      </p:sp>
      <p:sp>
        <p:nvSpPr>
          <p:cNvPr id="62471" name="TextBox 1"/>
          <p:cNvSpPr txBox="1">
            <a:spLocks noChangeArrowheads="1"/>
          </p:cNvSpPr>
          <p:nvPr/>
        </p:nvSpPr>
        <p:spPr bwMode="auto">
          <a:xfrm>
            <a:off x="3048000" y="3346987"/>
            <a:ext cx="327837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39" tIns="40819" rIns="81639" bIns="40819">
            <a:spAutoFit/>
          </a:bodyPr>
          <a:lstStyle>
            <a:lvl1pPr marL="342900" indent="-342900">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marL="200025" indent="-200025" eaLnBrk="1" hangingPunct="1">
              <a:buFont typeface="Arial" charset="0"/>
              <a:buChar char="•"/>
            </a:pPr>
            <a:r>
              <a:rPr lang="en-US" altLang="en-US" sz="1800" dirty="0">
                <a:latin typeface="+mn-lt"/>
                <a:ea typeface="ヒラギノ角ゴ Pro W3" charset="-128"/>
              </a:rPr>
              <a:t>No well-defined protocols and data-models</a:t>
            </a:r>
          </a:p>
          <a:p>
            <a:pPr marL="200025" indent="-200025" eaLnBrk="1" hangingPunct="1">
              <a:buFont typeface="Arial" charset="0"/>
              <a:buChar char="•"/>
            </a:pPr>
            <a:r>
              <a:rPr lang="en-US" altLang="en-US" sz="1800" dirty="0">
                <a:latin typeface="+mn-lt"/>
                <a:ea typeface="ヒラギノ角ゴ Pro W3" charset="-128"/>
              </a:rPr>
              <a:t>Lack of atomicity</a:t>
            </a:r>
          </a:p>
          <a:p>
            <a:pPr marL="200025" indent="-200025" eaLnBrk="1" hangingPunct="1">
              <a:buFont typeface="Arial" charset="0"/>
              <a:buChar char="•"/>
            </a:pPr>
            <a:r>
              <a:rPr lang="en-US" altLang="en-US" sz="1800" dirty="0">
                <a:latin typeface="+mn-lt"/>
                <a:ea typeface="ヒラギノ角ゴ Pro W3" charset="-128"/>
              </a:rPr>
              <a:t>Ordering problem</a:t>
            </a:r>
          </a:p>
        </p:txBody>
      </p:sp>
      <p:pic>
        <p:nvPicPr>
          <p:cNvPr id="62472" name="Picture 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00" y="2746375"/>
            <a:ext cx="6477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473" name="Group 1"/>
          <p:cNvGrpSpPr>
            <a:grpSpLocks/>
          </p:cNvGrpSpPr>
          <p:nvPr/>
        </p:nvGrpSpPr>
        <p:grpSpPr bwMode="auto">
          <a:xfrm>
            <a:off x="654050" y="1352550"/>
            <a:ext cx="2546350" cy="1127125"/>
            <a:chOff x="425450" y="1562100"/>
            <a:chExt cx="2546350" cy="1127788"/>
          </a:xfrm>
        </p:grpSpPr>
        <p:sp>
          <p:nvSpPr>
            <p:cNvPr id="62475" name="Text Box 4"/>
            <p:cNvSpPr txBox="1">
              <a:spLocks noChangeArrowheads="1"/>
            </p:cNvSpPr>
            <p:nvPr/>
          </p:nvSpPr>
          <p:spPr bwMode="auto">
            <a:xfrm>
              <a:off x="1524000" y="2266950"/>
              <a:ext cx="1042988" cy="4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0353" tIns="41784" rIns="80353" bIns="41784">
              <a:spAutoFit/>
            </a:bodyPr>
            <a:lstStyle>
              <a:lvl1pPr>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1pPr>
              <a:lvl2pPr marL="742950" indent="-28575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2pPr>
              <a:lvl3pPr marL="11430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3pPr>
              <a:lvl4pPr marL="16002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4pPr>
              <a:lvl5pPr marL="20574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9pPr>
            </a:lstStyle>
            <a:p>
              <a:pPr algn="ctr">
                <a:buClr>
                  <a:srgbClr val="FFFFFF"/>
                </a:buClr>
              </a:pPr>
              <a:r>
                <a:rPr lang="en-GB" altLang="en-US" sz="1100" b="1">
                  <a:solidFill>
                    <a:srgbClr val="FFFFFF"/>
                  </a:solidFill>
                  <a:latin typeface="+mn-lt"/>
                </a:rPr>
                <a:t>NETCONF</a:t>
              </a:r>
            </a:p>
            <a:p>
              <a:pPr algn="ctr">
                <a:buClr>
                  <a:srgbClr val="FFFFFF"/>
                </a:buClr>
              </a:pPr>
              <a:r>
                <a:rPr lang="en-GB" altLang="en-US" sz="1100" b="1">
                  <a:solidFill>
                    <a:srgbClr val="FFFFFF"/>
                  </a:solidFill>
                  <a:latin typeface="+mn-lt"/>
                </a:rPr>
                <a:t>Manager</a:t>
              </a:r>
            </a:p>
          </p:txBody>
        </p:sp>
        <p:grpSp>
          <p:nvGrpSpPr>
            <p:cNvPr id="62476" name="Group 31"/>
            <p:cNvGrpSpPr>
              <a:grpSpLocks/>
            </p:cNvGrpSpPr>
            <p:nvPr/>
          </p:nvGrpSpPr>
          <p:grpSpPr bwMode="auto">
            <a:xfrm>
              <a:off x="425450" y="1562100"/>
              <a:ext cx="2546350" cy="1027011"/>
              <a:chOff x="671664" y="1757129"/>
              <a:chExt cx="2496296" cy="539822"/>
            </a:xfrm>
          </p:grpSpPr>
          <p:sp>
            <p:nvSpPr>
              <p:cNvPr id="33" name="Rounded Rectangle 32"/>
              <p:cNvSpPr/>
              <p:nvPr/>
            </p:nvSpPr>
            <p:spPr>
              <a:xfrm>
                <a:off x="671664" y="1757129"/>
                <a:ext cx="2496296" cy="540193"/>
              </a:xfrm>
              <a:prstGeom prst="roundRect">
                <a:avLst>
                  <a:gd name="adj" fmla="val 2984"/>
                </a:avLst>
              </a:prstGeom>
              <a:solidFill>
                <a:srgbClr val="104B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sp>
            <p:nvSpPr>
              <p:cNvPr id="34" name="Rounded Rectangle 33"/>
              <p:cNvSpPr/>
              <p:nvPr/>
            </p:nvSpPr>
            <p:spPr>
              <a:xfrm>
                <a:off x="671664" y="1757129"/>
                <a:ext cx="2496296" cy="124403"/>
              </a:xfrm>
              <a:prstGeom prst="roundRect">
                <a:avLst>
                  <a:gd name="adj" fmla="val 7649"/>
                </a:avLst>
              </a:prstGeom>
              <a:gradFill flip="none" rotWithShape="1">
                <a:gsLst>
                  <a:gs pos="0">
                    <a:schemeClr val="bg1">
                      <a:alpha val="10000"/>
                    </a:schemeClr>
                  </a:gs>
                  <a:gs pos="47000">
                    <a:schemeClr val="bg1">
                      <a:alpha val="25000"/>
                    </a:schemeClr>
                  </a:gs>
                  <a:gs pos="100000">
                    <a:schemeClr val="bg1">
                      <a:lumMod val="98000"/>
                      <a:lumOff val="2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grpSp>
        <p:pic>
          <p:nvPicPr>
            <p:cNvPr id="62477" name="Picture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1625" y="1806386"/>
              <a:ext cx="871246" cy="56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8" name="TextBox 35"/>
            <p:cNvSpPr txBox="1">
              <a:spLocks noChangeArrowheads="1"/>
            </p:cNvSpPr>
            <p:nvPr/>
          </p:nvSpPr>
          <p:spPr bwMode="auto">
            <a:xfrm>
              <a:off x="2001734" y="1648428"/>
              <a:ext cx="817666"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solidFill>
                    <a:schemeClr val="bg1"/>
                  </a:solidFill>
                  <a:latin typeface="+mn-lt"/>
                </a:rPr>
                <a:t>OSS</a:t>
              </a:r>
            </a:p>
            <a:p>
              <a:r>
                <a:rPr lang="en-US" altLang="en-US" sz="1800" dirty="0">
                  <a:solidFill>
                    <a:schemeClr val="bg1"/>
                  </a:solidFill>
                  <a:latin typeface="+mn-lt"/>
                </a:rPr>
                <a:t>NMS</a:t>
              </a:r>
            </a:p>
            <a:p>
              <a:r>
                <a:rPr lang="en-US" altLang="en-US" sz="1800" dirty="0">
                  <a:solidFill>
                    <a:schemeClr val="bg1"/>
                  </a:solidFill>
                  <a:latin typeface="+mn-lt"/>
                </a:rPr>
                <a:t>EMS</a:t>
              </a:r>
            </a:p>
          </p:txBody>
        </p:sp>
      </p:grpSp>
      <p:sp>
        <p:nvSpPr>
          <p:cNvPr id="2" name="Title 1"/>
          <p:cNvSpPr>
            <a:spLocks noGrp="1"/>
          </p:cNvSpPr>
          <p:nvPr>
            <p:ph type="title"/>
          </p:nvPr>
        </p:nvSpPr>
        <p:spPr/>
        <p:txBody>
          <a:bodyPr/>
          <a:lstStyle/>
          <a:p>
            <a:r>
              <a:rPr lang="en-US" dirty="0">
                <a:solidFill>
                  <a:schemeClr val="bg2"/>
                </a:solidFill>
              </a:rPr>
              <a:t>Implications of RFC3535 – Legacy </a:t>
            </a:r>
            <a:r>
              <a:rPr lang="en-US" dirty="0" smtClean="0">
                <a:solidFill>
                  <a:schemeClr val="bg2"/>
                </a:solidFill>
              </a:rPr>
              <a:t>Situation</a:t>
            </a:r>
            <a:endParaRPr lang="en-US" dirty="0">
              <a:solidFill>
                <a:schemeClr val="bg2"/>
              </a:solidFill>
            </a:endParaRP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4962209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Oval 26"/>
          <p:cNvSpPr>
            <a:spLocks noChangeArrowheads="1"/>
          </p:cNvSpPr>
          <p:nvPr/>
        </p:nvSpPr>
        <p:spPr bwMode="auto">
          <a:xfrm>
            <a:off x="6805612" y="2680363"/>
            <a:ext cx="1295400" cy="971550"/>
          </a:xfrm>
          <a:prstGeom prst="ellipse">
            <a:avLst/>
          </a:prstGeom>
          <a:solidFill>
            <a:srgbClr val="FF6600"/>
          </a:solidFill>
          <a:ln>
            <a:headEnd/>
            <a:tailEnd/>
          </a:ln>
        </p:spPr>
        <p:style>
          <a:lnRef idx="0">
            <a:schemeClr val="accent2"/>
          </a:lnRef>
          <a:fillRef idx="3">
            <a:schemeClr val="accent2"/>
          </a:fillRef>
          <a:effectRef idx="3">
            <a:schemeClr val="accent2"/>
          </a:effectRef>
          <a:fontRef idx="minor">
            <a:schemeClr val="lt1"/>
          </a:fontRef>
        </p:style>
        <p:txBody>
          <a:bodyPr lIns="81639" tIns="40819" rIns="81639" bIns="40819"/>
          <a:lstStyle/>
          <a:p>
            <a:pPr algn="ctr">
              <a:defRPr/>
            </a:pPr>
            <a:r>
              <a:rPr lang="en-US" sz="1800" dirty="0"/>
              <a:t>Cost/</a:t>
            </a:r>
          </a:p>
          <a:p>
            <a:pPr algn="ctr">
              <a:defRPr/>
            </a:pPr>
            <a:r>
              <a:rPr lang="en-US" sz="1800" b="1" dirty="0"/>
              <a:t>Value</a:t>
            </a:r>
          </a:p>
        </p:txBody>
      </p:sp>
      <p:sp>
        <p:nvSpPr>
          <p:cNvPr id="64523" name="Rectangle 1"/>
          <p:cNvSpPr>
            <a:spLocks noChangeArrowheads="1"/>
          </p:cNvSpPr>
          <p:nvPr/>
        </p:nvSpPr>
        <p:spPr bwMode="auto">
          <a:xfrm>
            <a:off x="2971800" y="3347324"/>
            <a:ext cx="33698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a:latin typeface="+mn-lt"/>
              </a:rPr>
              <a:t>Transactions</a:t>
            </a:r>
          </a:p>
          <a:p>
            <a:r>
              <a:rPr lang="en-US" altLang="en-US" dirty="0">
                <a:latin typeface="+mn-lt"/>
              </a:rPr>
              <a:t>Models</a:t>
            </a:r>
          </a:p>
          <a:p>
            <a:r>
              <a:rPr lang="en-US" altLang="en-US" dirty="0">
                <a:latin typeface="+mn-lt"/>
              </a:rPr>
              <a:t>Standardized Protocols</a:t>
            </a:r>
          </a:p>
        </p:txBody>
      </p:sp>
      <p:sp>
        <p:nvSpPr>
          <p:cNvPr id="2" name="Title 1"/>
          <p:cNvSpPr>
            <a:spLocks noGrp="1"/>
          </p:cNvSpPr>
          <p:nvPr>
            <p:ph type="title"/>
          </p:nvPr>
        </p:nvSpPr>
        <p:spPr/>
        <p:txBody>
          <a:bodyPr/>
          <a:lstStyle/>
          <a:p>
            <a:r>
              <a:rPr lang="en-US" dirty="0">
                <a:solidFill>
                  <a:schemeClr val="bg2"/>
                </a:solidFill>
              </a:rPr>
              <a:t>Implications of RFC3535, with </a:t>
            </a:r>
            <a:r>
              <a:rPr lang="en-US" dirty="0" smtClean="0">
                <a:solidFill>
                  <a:schemeClr val="bg2"/>
                </a:solidFill>
              </a:rPr>
              <a:t>transactions</a:t>
            </a:r>
            <a:endParaRPr lang="en-US" dirty="0">
              <a:solidFill>
                <a:schemeClr val="bg2"/>
              </a:solidFill>
            </a:endParaRPr>
          </a:p>
        </p:txBody>
      </p:sp>
      <p:sp>
        <p:nvSpPr>
          <p:cNvPr id="15" name="Oval 2"/>
          <p:cNvSpPr>
            <a:spLocks noChangeArrowheads="1"/>
          </p:cNvSpPr>
          <p:nvPr/>
        </p:nvSpPr>
        <p:spPr bwMode="auto">
          <a:xfrm>
            <a:off x="1010225" y="2632738"/>
            <a:ext cx="1785363" cy="1066800"/>
          </a:xfrm>
          <a:prstGeom prst="ellipse">
            <a:avLst/>
          </a:prstGeom>
          <a:ln>
            <a:headEnd/>
            <a:tailEnd/>
          </a:ln>
        </p:spPr>
        <p:style>
          <a:lnRef idx="1">
            <a:schemeClr val="accent6"/>
          </a:lnRef>
          <a:fillRef idx="3">
            <a:schemeClr val="accent6"/>
          </a:fillRef>
          <a:effectRef idx="2">
            <a:schemeClr val="accent6"/>
          </a:effectRef>
          <a:fontRef idx="minor">
            <a:schemeClr val="lt1"/>
          </a:fontRef>
        </p:style>
        <p:txBody>
          <a:bodyPr lIns="81639" tIns="40819" rIns="81639" bIns="40819"/>
          <a:lstStyle/>
          <a:p>
            <a:pPr algn="ctr">
              <a:defRPr/>
            </a:pPr>
            <a:r>
              <a:rPr lang="en-US" sz="1400" dirty="0"/>
              <a:t>Reduced</a:t>
            </a:r>
          </a:p>
          <a:p>
            <a:pPr algn="ctr">
              <a:defRPr/>
            </a:pPr>
            <a:r>
              <a:rPr lang="en-US" sz="1400" dirty="0"/>
              <a:t>Cost and complexity</a:t>
            </a:r>
          </a:p>
        </p:txBody>
      </p:sp>
      <p:grpSp>
        <p:nvGrpSpPr>
          <p:cNvPr id="16" name="Group 1"/>
          <p:cNvGrpSpPr>
            <a:grpSpLocks/>
          </p:cNvGrpSpPr>
          <p:nvPr/>
        </p:nvGrpSpPr>
        <p:grpSpPr bwMode="auto">
          <a:xfrm>
            <a:off x="654050" y="1352550"/>
            <a:ext cx="2546350" cy="1127125"/>
            <a:chOff x="425450" y="1562100"/>
            <a:chExt cx="2546350" cy="1127788"/>
          </a:xfrm>
        </p:grpSpPr>
        <p:sp>
          <p:nvSpPr>
            <p:cNvPr id="17" name="Text Box 4"/>
            <p:cNvSpPr txBox="1">
              <a:spLocks noChangeArrowheads="1"/>
            </p:cNvSpPr>
            <p:nvPr/>
          </p:nvSpPr>
          <p:spPr bwMode="auto">
            <a:xfrm>
              <a:off x="1524000" y="2266950"/>
              <a:ext cx="1042988" cy="4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0353" tIns="41784" rIns="80353" bIns="41784">
              <a:spAutoFit/>
            </a:bodyPr>
            <a:lstStyle>
              <a:lvl1pPr>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1pPr>
              <a:lvl2pPr marL="742950" indent="-28575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2pPr>
              <a:lvl3pPr marL="11430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3pPr>
              <a:lvl4pPr marL="16002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4pPr>
              <a:lvl5pPr marL="2057400" indent="-228600">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tabLst>
                  <a:tab pos="0" algn="l"/>
                  <a:tab pos="815975" algn="l"/>
                  <a:tab pos="1631950" algn="l"/>
                  <a:tab pos="2447925" algn="l"/>
                  <a:tab pos="3265488" algn="l"/>
                  <a:tab pos="4081463" algn="l"/>
                  <a:tab pos="4897438" algn="l"/>
                  <a:tab pos="5713413" algn="l"/>
                  <a:tab pos="6530975" algn="l"/>
                  <a:tab pos="7346950" algn="l"/>
                  <a:tab pos="8162925" algn="l"/>
                  <a:tab pos="8978900" algn="l"/>
                </a:tabLst>
                <a:defRPr sz="2400">
                  <a:solidFill>
                    <a:schemeClr val="tx1"/>
                  </a:solidFill>
                  <a:latin typeface="Arial" charset="0"/>
                  <a:ea typeface="MS PGothic" charset="-128"/>
                </a:defRPr>
              </a:lvl9pPr>
            </a:lstStyle>
            <a:p>
              <a:pPr algn="ctr">
                <a:buClr>
                  <a:srgbClr val="FFFFFF"/>
                </a:buClr>
              </a:pPr>
              <a:r>
                <a:rPr lang="en-GB" altLang="en-US" sz="1100" b="1">
                  <a:solidFill>
                    <a:srgbClr val="FFFFFF"/>
                  </a:solidFill>
                  <a:latin typeface="+mn-lt"/>
                </a:rPr>
                <a:t>NETCONF</a:t>
              </a:r>
            </a:p>
            <a:p>
              <a:pPr algn="ctr">
                <a:buClr>
                  <a:srgbClr val="FFFFFF"/>
                </a:buClr>
              </a:pPr>
              <a:r>
                <a:rPr lang="en-GB" altLang="en-US" sz="1100" b="1">
                  <a:solidFill>
                    <a:srgbClr val="FFFFFF"/>
                  </a:solidFill>
                  <a:latin typeface="+mn-lt"/>
                </a:rPr>
                <a:t>Manager</a:t>
              </a:r>
            </a:p>
          </p:txBody>
        </p:sp>
        <p:grpSp>
          <p:nvGrpSpPr>
            <p:cNvPr id="18" name="Group 31"/>
            <p:cNvGrpSpPr>
              <a:grpSpLocks/>
            </p:cNvGrpSpPr>
            <p:nvPr/>
          </p:nvGrpSpPr>
          <p:grpSpPr bwMode="auto">
            <a:xfrm>
              <a:off x="425450" y="1562100"/>
              <a:ext cx="2546350" cy="1027011"/>
              <a:chOff x="671664" y="1757129"/>
              <a:chExt cx="2496296" cy="539822"/>
            </a:xfrm>
          </p:grpSpPr>
          <p:sp>
            <p:nvSpPr>
              <p:cNvPr id="21" name="Rounded Rectangle 20"/>
              <p:cNvSpPr/>
              <p:nvPr/>
            </p:nvSpPr>
            <p:spPr>
              <a:xfrm>
                <a:off x="671664" y="1757129"/>
                <a:ext cx="2496296" cy="540193"/>
              </a:xfrm>
              <a:prstGeom prst="roundRect">
                <a:avLst>
                  <a:gd name="adj" fmla="val 2984"/>
                </a:avLst>
              </a:prstGeom>
              <a:solidFill>
                <a:srgbClr val="104B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sp>
            <p:nvSpPr>
              <p:cNvPr id="22" name="Rounded Rectangle 21"/>
              <p:cNvSpPr/>
              <p:nvPr/>
            </p:nvSpPr>
            <p:spPr>
              <a:xfrm>
                <a:off x="671664" y="1757129"/>
                <a:ext cx="2496296" cy="124403"/>
              </a:xfrm>
              <a:prstGeom prst="roundRect">
                <a:avLst>
                  <a:gd name="adj" fmla="val 7649"/>
                </a:avLst>
              </a:prstGeom>
              <a:gradFill flip="none" rotWithShape="1">
                <a:gsLst>
                  <a:gs pos="0">
                    <a:schemeClr val="bg1">
                      <a:alpha val="10000"/>
                    </a:schemeClr>
                  </a:gs>
                  <a:gs pos="47000">
                    <a:schemeClr val="bg1">
                      <a:alpha val="25000"/>
                    </a:schemeClr>
                  </a:gs>
                  <a:gs pos="100000">
                    <a:schemeClr val="bg1">
                      <a:lumMod val="98000"/>
                      <a:lumOff val="2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400" dirty="0"/>
              </a:p>
            </p:txBody>
          </p:sp>
        </p:grpSp>
        <p:pic>
          <p:nvPicPr>
            <p:cNvPr id="19" name="Picture 3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625" y="1806386"/>
              <a:ext cx="871246" cy="56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5"/>
            <p:cNvSpPr txBox="1">
              <a:spLocks noChangeArrowheads="1"/>
            </p:cNvSpPr>
            <p:nvPr/>
          </p:nvSpPr>
          <p:spPr bwMode="auto">
            <a:xfrm>
              <a:off x="2001734" y="1648428"/>
              <a:ext cx="817666" cy="923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en-US" sz="1800">
                  <a:solidFill>
                    <a:schemeClr val="bg1"/>
                  </a:solidFill>
                  <a:latin typeface="+mn-lt"/>
                </a:rPr>
                <a:t>OSS</a:t>
              </a:r>
            </a:p>
            <a:p>
              <a:r>
                <a:rPr lang="en-US" altLang="en-US" sz="1800" dirty="0">
                  <a:solidFill>
                    <a:schemeClr val="bg1"/>
                  </a:solidFill>
                  <a:latin typeface="+mn-lt"/>
                </a:rPr>
                <a:t>NMS</a:t>
              </a:r>
            </a:p>
            <a:p>
              <a:r>
                <a:rPr lang="en-US" altLang="en-US" sz="1800" dirty="0">
                  <a:solidFill>
                    <a:schemeClr val="bg1"/>
                  </a:solidFill>
                  <a:latin typeface="+mn-lt"/>
                </a:rPr>
                <a:t>EMS</a:t>
              </a:r>
            </a:p>
          </p:txBody>
        </p:sp>
      </p:grpSp>
      <p:sp>
        <p:nvSpPr>
          <p:cNvPr id="23" name="Left Arrow 3"/>
          <p:cNvSpPr>
            <a:spLocks noChangeArrowheads="1"/>
          </p:cNvSpPr>
          <p:nvPr/>
        </p:nvSpPr>
        <p:spPr bwMode="auto">
          <a:xfrm rot="10800000">
            <a:off x="2971800" y="2937538"/>
            <a:ext cx="3657600" cy="251623"/>
          </a:xfrm>
          <a:prstGeom prst="leftArrow">
            <a:avLst>
              <a:gd name="adj1" fmla="val 50000"/>
              <a:gd name="adj2" fmla="val 50000"/>
            </a:avLst>
          </a:prstGeom>
          <a:ln>
            <a:headEnd/>
            <a:tailEnd/>
          </a:ln>
        </p:spPr>
        <p:style>
          <a:lnRef idx="1">
            <a:schemeClr val="accent2"/>
          </a:lnRef>
          <a:fillRef idx="3">
            <a:schemeClr val="accent2"/>
          </a:fillRef>
          <a:effectRef idx="2">
            <a:schemeClr val="accent2"/>
          </a:effectRef>
          <a:fontRef idx="minor">
            <a:schemeClr val="lt1"/>
          </a:fontRef>
        </p:style>
        <p:txBody>
          <a:bodyPr lIns="81639" tIns="40819" rIns="81639" bIns="40819"/>
          <a:lstStyle/>
          <a:p>
            <a:pPr algn="ctr">
              <a:defRPr/>
            </a:pPr>
            <a:endParaRPr lang="en-US" dirty="0"/>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15021747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652345" y="2015776"/>
            <a:ext cx="598242" cy="1400735"/>
            <a:chOff x="1836860" y="2506983"/>
            <a:chExt cx="598555" cy="1401465"/>
          </a:xfrm>
        </p:grpSpPr>
        <p:cxnSp>
          <p:nvCxnSpPr>
            <p:cNvPr id="34" name="Straight Arrow Connector 33"/>
            <p:cNvCxnSpPr/>
            <p:nvPr/>
          </p:nvCxnSpPr>
          <p:spPr>
            <a:xfrm>
              <a:off x="1862667" y="2506983"/>
              <a:ext cx="18098" cy="1401465"/>
            </a:xfrm>
            <a:prstGeom prst="straightConnector1">
              <a:avLst/>
            </a:prstGeom>
            <a:noFill/>
            <a:ln w="38100" cap="flat" cmpd="sng" algn="ctr">
              <a:solidFill>
                <a:srgbClr val="9E9EA2">
                  <a:lumMod val="75000"/>
                </a:srgbClr>
              </a:solidFill>
              <a:prstDash val="solid"/>
              <a:headEnd type="none"/>
              <a:tailEnd type="triangle"/>
            </a:ln>
            <a:effectLst/>
          </p:spPr>
        </p:cxnSp>
        <p:sp>
          <p:nvSpPr>
            <p:cNvPr id="35" name="Rectangle 34"/>
            <p:cNvSpPr/>
            <p:nvPr/>
          </p:nvSpPr>
          <p:spPr>
            <a:xfrm>
              <a:off x="1836860" y="3015151"/>
              <a:ext cx="598555" cy="400319"/>
            </a:xfrm>
            <a:prstGeom prst="rect">
              <a:avLst/>
            </a:prstGeom>
          </p:spPr>
          <p:txBody>
            <a:bodyPr wrap="none">
              <a:spAutoFit/>
            </a:bodyPr>
            <a:lstStyle/>
            <a:p>
              <a:pPr algn="ctr" defTabSz="913943">
                <a:defRPr/>
              </a:pPr>
              <a:r>
                <a:rPr lang="en-US" sz="2000" b="1" i="1" kern="0" dirty="0">
                  <a:solidFill>
                    <a:srgbClr val="9E9EA2">
                      <a:lumMod val="75000"/>
                    </a:srgbClr>
                  </a:solidFill>
                  <a:latin typeface="Arial"/>
                  <a:cs typeface="CiscoSans ExtraLight"/>
                </a:rPr>
                <a:t>CLI</a:t>
              </a:r>
              <a:endParaRPr lang="en-US" sz="2000" b="1" kern="0" dirty="0">
                <a:solidFill>
                  <a:srgbClr val="9E9EA2">
                    <a:lumMod val="75000"/>
                  </a:srgbClr>
                </a:solidFill>
                <a:ea typeface="ＭＳ Ｐゴシック" pitchFamily="34" charset="-128"/>
                <a:cs typeface=""/>
              </a:endParaRPr>
            </a:p>
          </p:txBody>
        </p:sp>
      </p:grpSp>
      <p:grpSp>
        <p:nvGrpSpPr>
          <p:cNvPr id="36" name="Group 35"/>
          <p:cNvGrpSpPr/>
          <p:nvPr/>
        </p:nvGrpSpPr>
        <p:grpSpPr>
          <a:xfrm>
            <a:off x="5657067" y="2052716"/>
            <a:ext cx="598241" cy="1363795"/>
            <a:chOff x="2912217" y="2506983"/>
            <a:chExt cx="598553" cy="1364505"/>
          </a:xfrm>
        </p:grpSpPr>
        <p:cxnSp>
          <p:nvCxnSpPr>
            <p:cNvPr id="37" name="Straight Arrow Connector 36"/>
            <p:cNvCxnSpPr/>
            <p:nvPr/>
          </p:nvCxnSpPr>
          <p:spPr>
            <a:xfrm>
              <a:off x="2912217" y="2506983"/>
              <a:ext cx="10046" cy="1364505"/>
            </a:xfrm>
            <a:prstGeom prst="straightConnector1">
              <a:avLst/>
            </a:prstGeom>
            <a:noFill/>
            <a:ln w="38100" cap="flat" cmpd="sng" algn="ctr">
              <a:solidFill>
                <a:srgbClr val="9E9EA2">
                  <a:lumMod val="75000"/>
                </a:srgbClr>
              </a:solidFill>
              <a:prstDash val="solid"/>
              <a:headEnd type="none"/>
              <a:tailEnd type="triangle"/>
            </a:ln>
            <a:effectLst/>
          </p:spPr>
        </p:cxnSp>
        <p:sp>
          <p:nvSpPr>
            <p:cNvPr id="38" name="Rectangle 37"/>
            <p:cNvSpPr/>
            <p:nvPr/>
          </p:nvSpPr>
          <p:spPr>
            <a:xfrm>
              <a:off x="2912217" y="2978191"/>
              <a:ext cx="598553" cy="400318"/>
            </a:xfrm>
            <a:prstGeom prst="rect">
              <a:avLst/>
            </a:prstGeom>
          </p:spPr>
          <p:txBody>
            <a:bodyPr wrap="none">
              <a:spAutoFit/>
            </a:bodyPr>
            <a:lstStyle/>
            <a:p>
              <a:pPr defTabSz="913943">
                <a:defRPr/>
              </a:pPr>
              <a:r>
                <a:rPr lang="en-US" sz="2000" b="1" i="1" kern="0">
                  <a:solidFill>
                    <a:srgbClr val="9E9EA2">
                      <a:lumMod val="75000"/>
                    </a:srgbClr>
                  </a:solidFill>
                  <a:latin typeface="Arial"/>
                  <a:cs typeface="CiscoSans ExtraLight"/>
                </a:rPr>
                <a:t>CLI</a:t>
              </a:r>
              <a:endParaRPr lang="en-US" sz="2000" b="1" kern="0" dirty="0">
                <a:solidFill>
                  <a:srgbClr val="9E9EA2">
                    <a:lumMod val="75000"/>
                  </a:srgbClr>
                </a:solidFill>
                <a:ea typeface="ＭＳ Ｐゴシック" pitchFamily="34" charset="-128"/>
                <a:cs typeface=""/>
              </a:endParaRPr>
            </a:p>
          </p:txBody>
        </p:sp>
      </p:grpSp>
      <p:sp>
        <p:nvSpPr>
          <p:cNvPr id="51" name="Freeform 24"/>
          <p:cNvSpPr>
            <a:spLocks noChangeAspect="1" noEditPoints="1"/>
          </p:cNvSpPr>
          <p:nvPr/>
        </p:nvSpPr>
        <p:spPr bwMode="auto">
          <a:xfrm>
            <a:off x="4982621" y="1096704"/>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17" name="Rounded Rectangle 16"/>
          <p:cNvSpPr/>
          <p:nvPr/>
        </p:nvSpPr>
        <p:spPr>
          <a:xfrm>
            <a:off x="1197056" y="3405784"/>
            <a:ext cx="6826873" cy="988685"/>
          </a:xfrm>
          <a:prstGeom prst="roundRect">
            <a:avLst/>
          </a:prstGeom>
          <a:solidFill>
            <a:schemeClr val="accent2">
              <a:lumMod val="60000"/>
              <a:lumOff val="40000"/>
            </a:schemeClr>
          </a:solidFill>
          <a:ln w="25400" cap="flat" cmpd="sng" algn="ctr">
            <a:noFill/>
            <a:prstDash val="solid"/>
          </a:ln>
          <a:effectLst/>
        </p:spPr>
        <p:txBody>
          <a:bodyPr rtlCol="0" anchor="b" anchorCtr="0"/>
          <a:lstStyle/>
          <a:p>
            <a:pPr algn="ctr" defTabSz="685457">
              <a:defRPr/>
            </a:pPr>
            <a:endParaRPr lang="en-US" sz="3598" kern="0" dirty="0">
              <a:ln>
                <a:solidFill>
                  <a:srgbClr val="9E9EA2">
                    <a:lumMod val="75000"/>
                  </a:srgbClr>
                </a:solidFill>
              </a:ln>
              <a:solidFill>
                <a:srgbClr val="9E9EA2">
                  <a:lumMod val="75000"/>
                </a:srgbClr>
              </a:solidFill>
              <a:latin typeface="Arial"/>
              <a:ea typeface=""/>
              <a:cs typeface=""/>
            </a:endParaRPr>
          </a:p>
        </p:txBody>
      </p:sp>
      <p:pic>
        <p:nvPicPr>
          <p:cNvPr id="18" name="Picture 17" descr="programmable_element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58487" y="3562484"/>
            <a:ext cx="5202813" cy="370226"/>
          </a:xfrm>
          <a:prstGeom prst="rect">
            <a:avLst/>
          </a:prstGeom>
          <a:ln/>
        </p:spPr>
      </p:pic>
      <p:sp>
        <p:nvSpPr>
          <p:cNvPr id="19" name="Rectangle 18"/>
          <p:cNvSpPr/>
          <p:nvPr/>
        </p:nvSpPr>
        <p:spPr>
          <a:xfrm>
            <a:off x="1854931" y="4009671"/>
            <a:ext cx="5829353" cy="217920"/>
          </a:xfrm>
          <a:prstGeom prst="rect">
            <a:avLst/>
          </a:prstGeom>
          <a:noFill/>
          <a:ln w="9525" cap="flat" cmpd="sng" algn="ctr">
            <a:noFill/>
            <a:prstDash val="solid"/>
            <a:headEnd/>
            <a:tailEnd/>
          </a:ln>
          <a:effectLst/>
        </p:spPr>
        <p:txBody>
          <a:bodyPr lIns="0" tIns="0" rIns="0" bIns="0" anchor="ctr" anchorCtr="1"/>
          <a:lstStyle/>
          <a:p>
            <a:pPr algn="ctr" defTabSz="683670">
              <a:lnSpc>
                <a:spcPct val="95000"/>
              </a:lnSpc>
              <a:defRPr/>
            </a:pPr>
            <a:r>
              <a:rPr lang="en-US" sz="2000" b="1" kern="0" dirty="0">
                <a:solidFill>
                  <a:srgbClr val="FFFFFF"/>
                </a:solidFill>
                <a:cs typeface="Arial" pitchFamily="34" charset="0"/>
              </a:rPr>
              <a:t>Physical and Virtual Network Infrastructure</a:t>
            </a:r>
            <a:endParaRPr lang="he-IL" sz="2000" b="1" kern="0" dirty="0">
              <a:solidFill>
                <a:srgbClr val="FFFFFF"/>
              </a:solidFill>
            </a:endParaRPr>
          </a:p>
        </p:txBody>
      </p:sp>
      <p:pic>
        <p:nvPicPr>
          <p:cNvPr id="21" name="Picture 20" descr="Device72454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flipH="1" flipV="1">
            <a:off x="1521447" y="3592245"/>
            <a:ext cx="6276892" cy="656247"/>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023" y="1742778"/>
            <a:ext cx="3256701" cy="1714531"/>
          </a:xfrm>
          <a:prstGeom prst="rect">
            <a:avLst/>
          </a:prstGeom>
          <a:ln>
            <a:noFill/>
          </a:ln>
          <a:effectLst>
            <a:outerShdw blurRad="292100" dist="139700" dir="2700000" algn="tl" rotWithShape="0">
              <a:srgbClr val="333333">
                <a:alpha val="65000"/>
              </a:srgbClr>
            </a:outerShdw>
          </a:effectLst>
        </p:spPr>
      </p:pic>
      <p:grpSp>
        <p:nvGrpSpPr>
          <p:cNvPr id="49" name="Group 48"/>
          <p:cNvGrpSpPr>
            <a:grpSpLocks noChangeAspect="1"/>
          </p:cNvGrpSpPr>
          <p:nvPr/>
        </p:nvGrpSpPr>
        <p:grpSpPr>
          <a:xfrm>
            <a:off x="3018159" y="1081947"/>
            <a:ext cx="1356145" cy="913924"/>
            <a:chOff x="2196923" y="1541238"/>
            <a:chExt cx="386925" cy="260754"/>
          </a:xfrm>
        </p:grpSpPr>
        <p:sp>
          <p:nvSpPr>
            <p:cNvPr id="46"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7"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8"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25" name="TextBox 24"/>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a:t>
            </a:r>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1581" y="2115803"/>
            <a:ext cx="1480539" cy="1345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68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NETCONF Overview</a:t>
            </a:r>
            <a:endParaRPr lang="en-US" dirty="0">
              <a:solidFill>
                <a:schemeClr val="bg2"/>
              </a:solidFill>
            </a:endParaRPr>
          </a:p>
        </p:txBody>
      </p:sp>
      <p:sp>
        <p:nvSpPr>
          <p:cNvPr id="4" name="Rectangle 3"/>
          <p:cNvSpPr/>
          <p:nvPr/>
        </p:nvSpPr>
        <p:spPr>
          <a:xfrm>
            <a:off x="6256429" y="1136651"/>
            <a:ext cx="2750950" cy="3492500"/>
          </a:xfrm>
          <a:prstGeom prst="rect">
            <a:avLst/>
          </a:prstGeom>
          <a:solidFill>
            <a:schemeClr val="tx2">
              <a:lumMod val="20000"/>
              <a:lumOff val="80000"/>
            </a:schemeClr>
          </a:solidFill>
          <a:ln>
            <a:solidFill>
              <a:schemeClr val="tx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Rectangle 4"/>
          <p:cNvSpPr/>
          <p:nvPr/>
        </p:nvSpPr>
        <p:spPr>
          <a:xfrm>
            <a:off x="305911" y="4025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Transport</a:t>
            </a:r>
          </a:p>
        </p:txBody>
      </p:sp>
      <p:sp>
        <p:nvSpPr>
          <p:cNvPr id="6" name="Rectangle 5"/>
          <p:cNvSpPr/>
          <p:nvPr/>
        </p:nvSpPr>
        <p:spPr>
          <a:xfrm>
            <a:off x="305911" y="3241675"/>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Remote</a:t>
            </a:r>
          </a:p>
          <a:p>
            <a:pPr algn="ctr"/>
            <a:r>
              <a:rPr lang="en-US" sz="1200" dirty="0"/>
              <a:t>Operations</a:t>
            </a:r>
          </a:p>
        </p:txBody>
      </p:sp>
      <p:sp>
        <p:nvSpPr>
          <p:cNvPr id="7" name="Rectangle 6"/>
          <p:cNvSpPr/>
          <p:nvPr/>
        </p:nvSpPr>
        <p:spPr>
          <a:xfrm>
            <a:off x="305911" y="250190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a:t>
            </a:r>
          </a:p>
          <a:p>
            <a:pPr algn="ctr"/>
            <a:r>
              <a:rPr lang="en-US" sz="1200" dirty="0"/>
              <a:t>Services</a:t>
            </a:r>
          </a:p>
        </p:txBody>
      </p:sp>
      <p:sp>
        <p:nvSpPr>
          <p:cNvPr id="8" name="Rectangle 7"/>
          <p:cNvSpPr/>
          <p:nvPr/>
        </p:nvSpPr>
        <p:spPr>
          <a:xfrm>
            <a:off x="305911" y="17843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(instantiated/payload)</a:t>
            </a:r>
          </a:p>
        </p:txBody>
      </p:sp>
      <p:sp>
        <p:nvSpPr>
          <p:cNvPr id="9" name="Rectangle 8"/>
          <p:cNvSpPr/>
          <p:nvPr/>
        </p:nvSpPr>
        <p:spPr>
          <a:xfrm>
            <a:off x="305911" y="1047750"/>
            <a:ext cx="1989149" cy="60325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Management info</a:t>
            </a:r>
          </a:p>
          <a:p>
            <a:pPr algn="ctr"/>
            <a:r>
              <a:rPr lang="en-US" sz="1200" dirty="0"/>
              <a:t>(definition)</a:t>
            </a:r>
          </a:p>
        </p:txBody>
      </p:sp>
      <p:sp>
        <p:nvSpPr>
          <p:cNvPr id="10" name="Rectangle 9"/>
          <p:cNvSpPr/>
          <p:nvPr/>
        </p:nvSpPr>
        <p:spPr>
          <a:xfrm>
            <a:off x="2575489" y="17843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XML-encoded content</a:t>
            </a:r>
          </a:p>
        </p:txBody>
      </p:sp>
      <p:sp>
        <p:nvSpPr>
          <p:cNvPr id="11" name="Rectangle 10"/>
          <p:cNvSpPr/>
          <p:nvPr/>
        </p:nvSpPr>
        <p:spPr>
          <a:xfrm>
            <a:off x="2575489" y="104775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e.g., YANG modules</a:t>
            </a:r>
          </a:p>
        </p:txBody>
      </p:sp>
      <p:sp>
        <p:nvSpPr>
          <p:cNvPr id="12" name="Rectangle 11"/>
          <p:cNvSpPr/>
          <p:nvPr/>
        </p:nvSpPr>
        <p:spPr>
          <a:xfrm>
            <a:off x="2575489" y="2501900"/>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smtClean="0"/>
              <a:t>NETCONF operations</a:t>
            </a:r>
            <a:endParaRPr lang="en-US" sz="1200" dirty="0"/>
          </a:p>
          <a:p>
            <a:pPr algn="ctr"/>
            <a:r>
              <a:rPr lang="en-US" sz="1200" dirty="0"/>
              <a:t>&lt;edit-config&gt;, &lt;get-config&gt;, &lt;get&gt;</a:t>
            </a:r>
          </a:p>
        </p:txBody>
      </p:sp>
      <p:sp>
        <p:nvSpPr>
          <p:cNvPr id="13" name="Rectangle 12"/>
          <p:cNvSpPr/>
          <p:nvPr/>
        </p:nvSpPr>
        <p:spPr>
          <a:xfrm>
            <a:off x="2575489" y="3241675"/>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Netconf  RPC</a:t>
            </a:r>
          </a:p>
          <a:p>
            <a:pPr algn="ctr"/>
            <a:r>
              <a:rPr lang="en-US" sz="1200" dirty="0"/>
              <a:t>&lt;rpc&gt;, &lt;rpc-reply&gt;</a:t>
            </a:r>
          </a:p>
        </p:txBody>
      </p:sp>
      <p:sp>
        <p:nvSpPr>
          <p:cNvPr id="14" name="Rectangle 13"/>
          <p:cNvSpPr/>
          <p:nvPr/>
        </p:nvSpPr>
        <p:spPr>
          <a:xfrm>
            <a:off x="2575489" y="4025902"/>
            <a:ext cx="3240788" cy="60325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t>TLS, SSH</a:t>
            </a:r>
          </a:p>
        </p:txBody>
      </p:sp>
      <p:sp>
        <p:nvSpPr>
          <p:cNvPr id="15" name="Rectangle 14"/>
          <p:cNvSpPr/>
          <p:nvPr/>
        </p:nvSpPr>
        <p:spPr>
          <a:xfrm>
            <a:off x="6989398" y="1273174"/>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Manager (client)</a:t>
            </a:r>
          </a:p>
        </p:txBody>
      </p:sp>
      <p:sp>
        <p:nvSpPr>
          <p:cNvPr id="16" name="Can 15"/>
          <p:cNvSpPr/>
          <p:nvPr/>
        </p:nvSpPr>
        <p:spPr>
          <a:xfrm>
            <a:off x="6684516" y="3055937"/>
            <a:ext cx="2107390" cy="1520825"/>
          </a:xfrm>
          <a:prstGeom prst="can">
            <a:avLst>
              <a:gd name="adj" fmla="val 15121"/>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smtClean="0"/>
          </a:p>
        </p:txBody>
      </p:sp>
      <p:sp>
        <p:nvSpPr>
          <p:cNvPr id="17" name="Isosceles Triangle 16"/>
          <p:cNvSpPr/>
          <p:nvPr/>
        </p:nvSpPr>
        <p:spPr>
          <a:xfrm>
            <a:off x="7417809" y="3401777"/>
            <a:ext cx="1283160" cy="990834"/>
          </a:xfrm>
          <a:prstGeom prst="triangle">
            <a:avLst/>
          </a:prstGeom>
          <a:solidFill>
            <a:schemeClr val="bg1">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900" dirty="0">
                <a:solidFill>
                  <a:schemeClr val="tx1"/>
                </a:solidFill>
              </a:rPr>
              <a:t>XML content </a:t>
            </a:r>
            <a:r>
              <a:rPr lang="en-US" sz="900" dirty="0" smtClean="0">
                <a:solidFill>
                  <a:schemeClr val="tx1"/>
                </a:solidFill>
              </a:rPr>
              <a:t>per YANG</a:t>
            </a:r>
            <a:endParaRPr lang="en-US" sz="900" dirty="0">
              <a:solidFill>
                <a:schemeClr val="tx1"/>
              </a:solidFill>
            </a:endParaRPr>
          </a:p>
        </p:txBody>
      </p:sp>
      <p:sp>
        <p:nvSpPr>
          <p:cNvPr id="18" name="TextBox 17"/>
          <p:cNvSpPr txBox="1"/>
          <p:nvPr/>
        </p:nvSpPr>
        <p:spPr>
          <a:xfrm>
            <a:off x="6766146" y="3533303"/>
            <a:ext cx="1090363" cy="738664"/>
          </a:xfrm>
          <a:prstGeom prst="rect">
            <a:avLst/>
          </a:prstGeom>
          <a:noFill/>
        </p:spPr>
        <p:txBody>
          <a:bodyPr wrap="none" rtlCol="0">
            <a:spAutoFit/>
          </a:bodyPr>
          <a:lstStyle/>
          <a:p>
            <a:r>
              <a:rPr lang="en-US" sz="1400" dirty="0">
                <a:solidFill>
                  <a:schemeClr val="bg1"/>
                </a:solidFill>
              </a:rPr>
              <a:t>Conceptual</a:t>
            </a:r>
          </a:p>
          <a:p>
            <a:r>
              <a:rPr lang="en-US" sz="1400" dirty="0">
                <a:solidFill>
                  <a:schemeClr val="bg1"/>
                </a:solidFill>
              </a:rPr>
              <a:t>Data </a:t>
            </a:r>
            <a:br>
              <a:rPr lang="en-US" sz="1400" dirty="0">
                <a:solidFill>
                  <a:schemeClr val="bg1"/>
                </a:solidFill>
              </a:rPr>
            </a:br>
            <a:r>
              <a:rPr lang="en-US" sz="1400" dirty="0">
                <a:solidFill>
                  <a:schemeClr val="bg1"/>
                </a:solidFill>
              </a:rPr>
              <a:t>Store </a:t>
            </a:r>
          </a:p>
        </p:txBody>
      </p:sp>
      <p:sp>
        <p:nvSpPr>
          <p:cNvPr id="20" name="Rectangle 19"/>
          <p:cNvSpPr/>
          <p:nvPr/>
        </p:nvSpPr>
        <p:spPr>
          <a:xfrm>
            <a:off x="6989398" y="2609848"/>
            <a:ext cx="1498210" cy="603251"/>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solidFill>
                  <a:schemeClr val="bg1"/>
                </a:solidFill>
              </a:rPr>
              <a:t>Agent</a:t>
            </a:r>
          </a:p>
          <a:p>
            <a:pPr algn="ctr"/>
            <a:r>
              <a:rPr lang="en-US" dirty="0" smtClean="0">
                <a:solidFill>
                  <a:schemeClr val="bg1"/>
                </a:solidFill>
              </a:rPr>
              <a:t>(server)</a:t>
            </a:r>
          </a:p>
        </p:txBody>
      </p:sp>
      <p:sp>
        <p:nvSpPr>
          <p:cNvPr id="21" name="Rounded Rectangular Callout 20"/>
          <p:cNvSpPr/>
          <p:nvPr/>
        </p:nvSpPr>
        <p:spPr>
          <a:xfrm>
            <a:off x="5045910" y="1895337"/>
            <a:ext cx="2199694" cy="1474675"/>
          </a:xfrm>
          <a:custGeom>
            <a:avLst/>
            <a:gdLst>
              <a:gd name="connsiteX0" fmla="*/ 0 w 2199694"/>
              <a:gd name="connsiteY0" fmla="*/ 147977 h 887845"/>
              <a:gd name="connsiteX1" fmla="*/ 147977 w 2199694"/>
              <a:gd name="connsiteY1" fmla="*/ 0 h 887845"/>
              <a:gd name="connsiteX2" fmla="*/ 1283155 w 2199694"/>
              <a:gd name="connsiteY2" fmla="*/ 0 h 887845"/>
              <a:gd name="connsiteX3" fmla="*/ 1283155 w 2199694"/>
              <a:gd name="connsiteY3" fmla="*/ 0 h 887845"/>
              <a:gd name="connsiteX4" fmla="*/ 1833078 w 2199694"/>
              <a:gd name="connsiteY4" fmla="*/ 0 h 887845"/>
              <a:gd name="connsiteX5" fmla="*/ 2051717 w 2199694"/>
              <a:gd name="connsiteY5" fmla="*/ 0 h 887845"/>
              <a:gd name="connsiteX6" fmla="*/ 2199694 w 2199694"/>
              <a:gd name="connsiteY6" fmla="*/ 147977 h 887845"/>
              <a:gd name="connsiteX7" fmla="*/ 2199694 w 2199694"/>
              <a:gd name="connsiteY7" fmla="*/ 517910 h 887845"/>
              <a:gd name="connsiteX8" fmla="*/ 2199694 w 2199694"/>
              <a:gd name="connsiteY8" fmla="*/ 517910 h 887845"/>
              <a:gd name="connsiteX9" fmla="*/ 2199694 w 2199694"/>
              <a:gd name="connsiteY9" fmla="*/ 739871 h 887845"/>
              <a:gd name="connsiteX10" fmla="*/ 2199694 w 2199694"/>
              <a:gd name="connsiteY10" fmla="*/ 739868 h 887845"/>
              <a:gd name="connsiteX11" fmla="*/ 2051717 w 2199694"/>
              <a:gd name="connsiteY11" fmla="*/ 887845 h 887845"/>
              <a:gd name="connsiteX12" fmla="*/ 1833078 w 2199694"/>
              <a:gd name="connsiteY12" fmla="*/ 887845 h 887845"/>
              <a:gd name="connsiteX13" fmla="*/ 1750824 w 2199694"/>
              <a:gd name="connsiteY13" fmla="*/ 1474675 h 887845"/>
              <a:gd name="connsiteX14" fmla="*/ 1283155 w 2199694"/>
              <a:gd name="connsiteY14" fmla="*/ 887845 h 887845"/>
              <a:gd name="connsiteX15" fmla="*/ 147977 w 2199694"/>
              <a:gd name="connsiteY15" fmla="*/ 887845 h 887845"/>
              <a:gd name="connsiteX16" fmla="*/ 0 w 2199694"/>
              <a:gd name="connsiteY16" fmla="*/ 739868 h 887845"/>
              <a:gd name="connsiteX17" fmla="*/ 0 w 2199694"/>
              <a:gd name="connsiteY17" fmla="*/ 739871 h 887845"/>
              <a:gd name="connsiteX18" fmla="*/ 0 w 2199694"/>
              <a:gd name="connsiteY18" fmla="*/ 517910 h 887845"/>
              <a:gd name="connsiteX19" fmla="*/ 0 w 2199694"/>
              <a:gd name="connsiteY19" fmla="*/ 517910 h 887845"/>
              <a:gd name="connsiteX20" fmla="*/ 0 w 2199694"/>
              <a:gd name="connsiteY20" fmla="*/ 147977 h 887845"/>
              <a:gd name="connsiteX0" fmla="*/ 0 w 2199694"/>
              <a:gd name="connsiteY0" fmla="*/ 147977 h 1474675"/>
              <a:gd name="connsiteX1" fmla="*/ 147977 w 2199694"/>
              <a:gd name="connsiteY1" fmla="*/ 0 h 1474675"/>
              <a:gd name="connsiteX2" fmla="*/ 1283155 w 2199694"/>
              <a:gd name="connsiteY2" fmla="*/ 0 h 1474675"/>
              <a:gd name="connsiteX3" fmla="*/ 1283155 w 2199694"/>
              <a:gd name="connsiteY3" fmla="*/ 0 h 1474675"/>
              <a:gd name="connsiteX4" fmla="*/ 1833078 w 2199694"/>
              <a:gd name="connsiteY4" fmla="*/ 0 h 1474675"/>
              <a:gd name="connsiteX5" fmla="*/ 2051717 w 2199694"/>
              <a:gd name="connsiteY5" fmla="*/ 0 h 1474675"/>
              <a:gd name="connsiteX6" fmla="*/ 2199694 w 2199694"/>
              <a:gd name="connsiteY6" fmla="*/ 147977 h 1474675"/>
              <a:gd name="connsiteX7" fmla="*/ 2199694 w 2199694"/>
              <a:gd name="connsiteY7" fmla="*/ 517910 h 1474675"/>
              <a:gd name="connsiteX8" fmla="*/ 2199694 w 2199694"/>
              <a:gd name="connsiteY8" fmla="*/ 517910 h 1474675"/>
              <a:gd name="connsiteX9" fmla="*/ 2199694 w 2199694"/>
              <a:gd name="connsiteY9" fmla="*/ 739871 h 1474675"/>
              <a:gd name="connsiteX10" fmla="*/ 2199694 w 2199694"/>
              <a:gd name="connsiteY10" fmla="*/ 739868 h 1474675"/>
              <a:gd name="connsiteX11" fmla="*/ 2051717 w 2199694"/>
              <a:gd name="connsiteY11" fmla="*/ 887845 h 1474675"/>
              <a:gd name="connsiteX12" fmla="*/ 1477478 w 2199694"/>
              <a:gd name="connsiteY12" fmla="*/ 898005 h 1474675"/>
              <a:gd name="connsiteX13" fmla="*/ 1750824 w 2199694"/>
              <a:gd name="connsiteY13" fmla="*/ 1474675 h 1474675"/>
              <a:gd name="connsiteX14" fmla="*/ 1283155 w 2199694"/>
              <a:gd name="connsiteY14" fmla="*/ 887845 h 1474675"/>
              <a:gd name="connsiteX15" fmla="*/ 147977 w 2199694"/>
              <a:gd name="connsiteY15" fmla="*/ 887845 h 1474675"/>
              <a:gd name="connsiteX16" fmla="*/ 0 w 2199694"/>
              <a:gd name="connsiteY16" fmla="*/ 739868 h 1474675"/>
              <a:gd name="connsiteX17" fmla="*/ 0 w 2199694"/>
              <a:gd name="connsiteY17" fmla="*/ 739871 h 1474675"/>
              <a:gd name="connsiteX18" fmla="*/ 0 w 2199694"/>
              <a:gd name="connsiteY18" fmla="*/ 517910 h 1474675"/>
              <a:gd name="connsiteX19" fmla="*/ 0 w 2199694"/>
              <a:gd name="connsiteY19" fmla="*/ 517910 h 1474675"/>
              <a:gd name="connsiteX20" fmla="*/ 0 w 2199694"/>
              <a:gd name="connsiteY20" fmla="*/ 147977 h 14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9694" h="1474675">
                <a:moveTo>
                  <a:pt x="0" y="147977"/>
                </a:moveTo>
                <a:cubicBezTo>
                  <a:pt x="0" y="66252"/>
                  <a:pt x="66252" y="0"/>
                  <a:pt x="147977" y="0"/>
                </a:cubicBezTo>
                <a:lnTo>
                  <a:pt x="1283155" y="0"/>
                </a:lnTo>
                <a:lnTo>
                  <a:pt x="1283155" y="0"/>
                </a:lnTo>
                <a:lnTo>
                  <a:pt x="1833078" y="0"/>
                </a:lnTo>
                <a:lnTo>
                  <a:pt x="2051717" y="0"/>
                </a:lnTo>
                <a:cubicBezTo>
                  <a:pt x="2133442" y="0"/>
                  <a:pt x="2199694" y="66252"/>
                  <a:pt x="2199694" y="147977"/>
                </a:cubicBezTo>
                <a:lnTo>
                  <a:pt x="2199694" y="517910"/>
                </a:lnTo>
                <a:lnTo>
                  <a:pt x="2199694" y="517910"/>
                </a:lnTo>
                <a:lnTo>
                  <a:pt x="2199694" y="739871"/>
                </a:lnTo>
                <a:lnTo>
                  <a:pt x="2199694" y="739868"/>
                </a:lnTo>
                <a:cubicBezTo>
                  <a:pt x="2199694" y="821593"/>
                  <a:pt x="2133442" y="887845"/>
                  <a:pt x="2051717" y="887845"/>
                </a:cubicBezTo>
                <a:lnTo>
                  <a:pt x="1477478" y="898005"/>
                </a:lnTo>
                <a:lnTo>
                  <a:pt x="1750824" y="1474675"/>
                </a:lnTo>
                <a:lnTo>
                  <a:pt x="1283155" y="887845"/>
                </a:lnTo>
                <a:lnTo>
                  <a:pt x="147977" y="887845"/>
                </a:lnTo>
                <a:cubicBezTo>
                  <a:pt x="66252" y="887845"/>
                  <a:pt x="0" y="821593"/>
                  <a:pt x="0" y="739868"/>
                </a:cubicBezTo>
                <a:lnTo>
                  <a:pt x="0" y="739871"/>
                </a:lnTo>
                <a:lnTo>
                  <a:pt x="0" y="517910"/>
                </a:lnTo>
                <a:lnTo>
                  <a:pt x="0" y="517910"/>
                </a:lnTo>
                <a:lnTo>
                  <a:pt x="0" y="147977"/>
                </a:lnTo>
                <a:close/>
              </a:path>
            </a:pathLst>
          </a:custGeom>
          <a:ln>
            <a:noFill/>
          </a:ln>
        </p:spPr>
        <p:style>
          <a:lnRef idx="1">
            <a:schemeClr val="accent5"/>
          </a:lnRef>
          <a:fillRef idx="3">
            <a:schemeClr val="accent5"/>
          </a:fillRef>
          <a:effectRef idx="2">
            <a:schemeClr val="accent5"/>
          </a:effectRef>
          <a:fontRef idx="minor">
            <a:schemeClr val="lt1"/>
          </a:fontRef>
        </p:style>
        <p:txBody>
          <a:bodyPr rtlCol="0" anchor="t"/>
          <a:lstStyle/>
          <a:p>
            <a:r>
              <a:rPr lang="en-US" sz="1350" b="1" dirty="0">
                <a:solidFill>
                  <a:schemeClr val="bg1"/>
                </a:solidFill>
              </a:rPr>
              <a:t>Several data stores:</a:t>
            </a:r>
          </a:p>
          <a:p>
            <a:pPr marL="214313" indent="-214313">
              <a:buFont typeface="Arial" panose="020B0604020202020204" pitchFamily="34" charset="0"/>
              <a:buChar char="•"/>
            </a:pPr>
            <a:r>
              <a:rPr lang="en-US" sz="1350" dirty="0">
                <a:solidFill>
                  <a:schemeClr val="bg1"/>
                </a:solidFill>
              </a:rPr>
              <a:t>Running</a:t>
            </a:r>
          </a:p>
          <a:p>
            <a:pPr marL="214313" indent="-214313">
              <a:buFont typeface="Arial" panose="020B0604020202020204" pitchFamily="34" charset="0"/>
              <a:buChar char="•"/>
            </a:pPr>
            <a:r>
              <a:rPr lang="en-US" sz="1350" dirty="0">
                <a:solidFill>
                  <a:schemeClr val="bg1"/>
                </a:solidFill>
              </a:rPr>
              <a:t>Startup</a:t>
            </a:r>
          </a:p>
          <a:p>
            <a:pPr marL="214313" indent="-214313">
              <a:buFont typeface="Arial" panose="020B0604020202020204" pitchFamily="34" charset="0"/>
              <a:buChar char="•"/>
            </a:pPr>
            <a:r>
              <a:rPr lang="en-US" sz="1350" dirty="0">
                <a:solidFill>
                  <a:schemeClr val="bg1"/>
                </a:solidFill>
              </a:rPr>
              <a:t>Candidate</a:t>
            </a:r>
          </a:p>
        </p:txBody>
      </p:sp>
      <p:sp>
        <p:nvSpPr>
          <p:cNvPr id="3" name="Up-Down Arrow 2"/>
          <p:cNvSpPr/>
          <p:nvPr/>
        </p:nvSpPr>
        <p:spPr>
          <a:xfrm>
            <a:off x="7524961" y="1834826"/>
            <a:ext cx="493793" cy="835534"/>
          </a:xfrm>
          <a:prstGeom prst="upDownArrow">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smtClean="0"/>
          </a:p>
        </p:txBody>
      </p:sp>
      <p:sp>
        <p:nvSpPr>
          <p:cNvPr id="2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0573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par>
                                <p:cTn id="23" presetID="9" presetClass="emph" presetSubtype="0" grpId="0" nodeType="withEffect">
                                  <p:stCondLst>
                                    <p:cond delay="0"/>
                                  </p:stCondLst>
                                  <p:childTnLst>
                                    <p:set>
                                      <p:cBhvr rctx="PPT">
                                        <p:cTn id="24" dur="indefinite"/>
                                        <p:tgtEl>
                                          <p:spTgt spid="5"/>
                                        </p:tgtEl>
                                        <p:attrNameLst>
                                          <p:attrName>style.opacity</p:attrName>
                                        </p:attrNameLst>
                                      </p:cBhvr>
                                      <p:to>
                                        <p:strVal val="0.5"/>
                                      </p:to>
                                    </p:set>
                                    <p:animEffect filter="image" prLst="opacity: 0.5">
                                      <p:cBhvr rctx="IE">
                                        <p:cTn id="25" dur="indefinite"/>
                                        <p:tgtEl>
                                          <p:spTgt spid="5"/>
                                        </p:tgtEl>
                                      </p:cBhvr>
                                    </p:animEffect>
                                  </p:childTnLst>
                                </p:cTn>
                              </p:par>
                              <p:par>
                                <p:cTn id="26" presetID="9" presetClass="emph" presetSubtype="0" grpId="0" nodeType="withEffect">
                                  <p:stCondLst>
                                    <p:cond delay="0"/>
                                  </p:stCondLst>
                                  <p:childTnLst>
                                    <p:set>
                                      <p:cBhvr rctx="PPT">
                                        <p:cTn id="27" dur="indefinite"/>
                                        <p:tgtEl>
                                          <p:spTgt spid="6"/>
                                        </p:tgtEl>
                                        <p:attrNameLst>
                                          <p:attrName>style.opacity</p:attrName>
                                        </p:attrNameLst>
                                      </p:cBhvr>
                                      <p:to>
                                        <p:strVal val="0.5"/>
                                      </p:to>
                                    </p:set>
                                    <p:animEffect filter="image" prLst="opacity: 0.5">
                                      <p:cBhvr rctx="IE">
                                        <p:cTn id="28" dur="indefinite"/>
                                        <p:tgtEl>
                                          <p:spTgt spid="6"/>
                                        </p:tgtEl>
                                      </p:cBhvr>
                                    </p:animEffect>
                                  </p:childTnLst>
                                </p:cTn>
                              </p:par>
                              <p:par>
                                <p:cTn id="29" presetID="9" presetClass="emph" presetSubtype="0" grpId="0" nodeType="withEffect">
                                  <p:stCondLst>
                                    <p:cond delay="0"/>
                                  </p:stCondLst>
                                  <p:childTnLst>
                                    <p:set>
                                      <p:cBhvr rctx="PPT">
                                        <p:cTn id="30" dur="indefinite"/>
                                        <p:tgtEl>
                                          <p:spTgt spid="7"/>
                                        </p:tgtEl>
                                        <p:attrNameLst>
                                          <p:attrName>style.opacity</p:attrName>
                                        </p:attrNameLst>
                                      </p:cBhvr>
                                      <p:to>
                                        <p:strVal val="0.5"/>
                                      </p:to>
                                    </p:set>
                                    <p:animEffect filter="image" prLst="opacity: 0.5">
                                      <p:cBhvr rctx="IE">
                                        <p:cTn id="31" dur="indefinite"/>
                                        <p:tgtEl>
                                          <p:spTgt spid="7"/>
                                        </p:tgtEl>
                                      </p:cBhvr>
                                    </p:animEffect>
                                  </p:childTnLst>
                                </p:cTn>
                              </p:par>
                              <p:par>
                                <p:cTn id="32" presetID="9" presetClass="emph" presetSubtype="0" grpId="0" nodeType="withEffect">
                                  <p:stCondLst>
                                    <p:cond delay="0"/>
                                  </p:stCondLst>
                                  <p:childTnLst>
                                    <p:set>
                                      <p:cBhvr rctx="PPT">
                                        <p:cTn id="33" dur="indefinite"/>
                                        <p:tgtEl>
                                          <p:spTgt spid="8"/>
                                        </p:tgtEl>
                                        <p:attrNameLst>
                                          <p:attrName>style.opacity</p:attrName>
                                        </p:attrNameLst>
                                      </p:cBhvr>
                                      <p:to>
                                        <p:strVal val="0.5"/>
                                      </p:to>
                                    </p:set>
                                    <p:animEffect filter="image" prLst="opacity: 0.5">
                                      <p:cBhvr rctx="IE">
                                        <p:cTn id="34" dur="indefinite"/>
                                        <p:tgtEl>
                                          <p:spTgt spid="8"/>
                                        </p:tgtEl>
                                      </p:cBhvr>
                                    </p:animEffect>
                                  </p:childTnLst>
                                </p:cTn>
                              </p:par>
                              <p:par>
                                <p:cTn id="35" presetID="9" presetClass="emph" presetSubtype="0" grpId="0" nodeType="withEffect">
                                  <p:stCondLst>
                                    <p:cond delay="0"/>
                                  </p:stCondLst>
                                  <p:childTnLst>
                                    <p:set>
                                      <p:cBhvr rctx="PPT">
                                        <p:cTn id="36" dur="indefinite"/>
                                        <p:tgtEl>
                                          <p:spTgt spid="9"/>
                                        </p:tgtEl>
                                        <p:attrNameLst>
                                          <p:attrName>style.opacity</p:attrName>
                                        </p:attrNameLst>
                                      </p:cBhvr>
                                      <p:to>
                                        <p:strVal val="0.5"/>
                                      </p:to>
                                    </p:set>
                                    <p:animEffect filter="image" prLst="opacity: 0.5">
                                      <p:cBhvr rctx="IE">
                                        <p:cTn id="37" dur="indefinite"/>
                                        <p:tgtEl>
                                          <p:spTgt spid="9"/>
                                        </p:tgtEl>
                                      </p:cBhvr>
                                    </p:animEffect>
                                  </p:childTnLst>
                                </p:cTn>
                              </p:par>
                              <p:par>
                                <p:cTn id="38" presetID="9" presetClass="emph" presetSubtype="0" grpId="0" nodeType="withEffect">
                                  <p:stCondLst>
                                    <p:cond delay="0"/>
                                  </p:stCondLst>
                                  <p:childTnLst>
                                    <p:set>
                                      <p:cBhvr rctx="PPT">
                                        <p:cTn id="39" dur="indefinite"/>
                                        <p:tgtEl>
                                          <p:spTgt spid="10"/>
                                        </p:tgtEl>
                                        <p:attrNameLst>
                                          <p:attrName>style.opacity</p:attrName>
                                        </p:attrNameLst>
                                      </p:cBhvr>
                                      <p:to>
                                        <p:strVal val="0.5"/>
                                      </p:to>
                                    </p:set>
                                    <p:animEffect filter="image" prLst="opacity: 0.5">
                                      <p:cBhvr rctx="IE">
                                        <p:cTn id="40" dur="indefinite"/>
                                        <p:tgtEl>
                                          <p:spTgt spid="10"/>
                                        </p:tgtEl>
                                      </p:cBhvr>
                                    </p:animEffect>
                                  </p:childTnLst>
                                </p:cTn>
                              </p:par>
                              <p:par>
                                <p:cTn id="41" presetID="9" presetClass="emph" presetSubtype="0" grpId="0" nodeType="withEffect">
                                  <p:stCondLst>
                                    <p:cond delay="0"/>
                                  </p:stCondLst>
                                  <p:childTnLst>
                                    <p:set>
                                      <p:cBhvr rctx="PPT">
                                        <p:cTn id="42" dur="indefinite"/>
                                        <p:tgtEl>
                                          <p:spTgt spid="11"/>
                                        </p:tgtEl>
                                        <p:attrNameLst>
                                          <p:attrName>style.opacity</p:attrName>
                                        </p:attrNameLst>
                                      </p:cBhvr>
                                      <p:to>
                                        <p:strVal val="0.5"/>
                                      </p:to>
                                    </p:set>
                                    <p:animEffect filter="image" prLst="opacity: 0.5">
                                      <p:cBhvr rctx="IE">
                                        <p:cTn id="43" dur="indefinite"/>
                                        <p:tgtEl>
                                          <p:spTgt spid="11"/>
                                        </p:tgtEl>
                                      </p:cBhvr>
                                    </p:animEffect>
                                  </p:childTnLst>
                                </p:cTn>
                              </p:par>
                              <p:par>
                                <p:cTn id="44" presetID="9" presetClass="emph" presetSubtype="0" grpId="0" nodeType="withEffect">
                                  <p:stCondLst>
                                    <p:cond delay="0"/>
                                  </p:stCondLst>
                                  <p:childTnLst>
                                    <p:set>
                                      <p:cBhvr rctx="PPT">
                                        <p:cTn id="45" dur="indefinite"/>
                                        <p:tgtEl>
                                          <p:spTgt spid="12"/>
                                        </p:tgtEl>
                                        <p:attrNameLst>
                                          <p:attrName>style.opacity</p:attrName>
                                        </p:attrNameLst>
                                      </p:cBhvr>
                                      <p:to>
                                        <p:strVal val="0.5"/>
                                      </p:to>
                                    </p:set>
                                    <p:animEffect filter="image" prLst="opacity: 0.5">
                                      <p:cBhvr rctx="IE">
                                        <p:cTn id="46" dur="indefinite"/>
                                        <p:tgtEl>
                                          <p:spTgt spid="12"/>
                                        </p:tgtEl>
                                      </p:cBhvr>
                                    </p:animEffect>
                                  </p:childTnLst>
                                </p:cTn>
                              </p:par>
                              <p:par>
                                <p:cTn id="47" presetID="9" presetClass="emph" presetSubtype="0" grpId="0" nodeType="withEffect">
                                  <p:stCondLst>
                                    <p:cond delay="0"/>
                                  </p:stCondLst>
                                  <p:childTnLst>
                                    <p:set>
                                      <p:cBhvr rctx="PPT">
                                        <p:cTn id="48" dur="indefinite"/>
                                        <p:tgtEl>
                                          <p:spTgt spid="13"/>
                                        </p:tgtEl>
                                        <p:attrNameLst>
                                          <p:attrName>style.opacity</p:attrName>
                                        </p:attrNameLst>
                                      </p:cBhvr>
                                      <p:to>
                                        <p:strVal val="0.5"/>
                                      </p:to>
                                    </p:set>
                                    <p:animEffect filter="image" prLst="opacity: 0.5">
                                      <p:cBhvr rctx="IE">
                                        <p:cTn id="49" dur="indefinite"/>
                                        <p:tgtEl>
                                          <p:spTgt spid="13"/>
                                        </p:tgtEl>
                                      </p:cBhvr>
                                    </p:animEffect>
                                  </p:childTnLst>
                                </p:cTn>
                              </p:par>
                              <p:par>
                                <p:cTn id="50" presetID="9" presetClass="emph" presetSubtype="0" grpId="0" nodeType="withEffect">
                                  <p:stCondLst>
                                    <p:cond delay="0"/>
                                  </p:stCondLst>
                                  <p:childTnLst>
                                    <p:set>
                                      <p:cBhvr rctx="PPT">
                                        <p:cTn id="51" dur="indefinite"/>
                                        <p:tgtEl>
                                          <p:spTgt spid="14"/>
                                        </p:tgtEl>
                                        <p:attrNameLst>
                                          <p:attrName>style.opacity</p:attrName>
                                        </p:attrNameLst>
                                      </p:cBhvr>
                                      <p:to>
                                        <p:strVal val="0.5"/>
                                      </p:to>
                                    </p:set>
                                    <p:animEffect filter="image" prLst="opacity: 0.5">
                                      <p:cBhvr rctx="IE">
                                        <p:cTn id="52" dur="indefinite"/>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20"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sz="2400" dirty="0" smtClean="0"/>
              <a:t>NETCONF is connection-oriented</a:t>
            </a:r>
          </a:p>
          <a:p>
            <a:pPr lvl="1"/>
            <a:r>
              <a:rPr lang="en-US" sz="2000" dirty="0" smtClean="0"/>
              <a:t>SSH, TLS as underlying transport</a:t>
            </a:r>
          </a:p>
          <a:p>
            <a:r>
              <a:rPr lang="en-US" sz="2400" dirty="0" smtClean="0"/>
              <a:t>NETCONF client (“manager”) establishes session with server (“agent”)</a:t>
            </a:r>
          </a:p>
          <a:p>
            <a:r>
              <a:rPr lang="en-US" sz="2400" dirty="0" smtClean="0"/>
              <a:t>Session establishment: </a:t>
            </a:r>
            <a:r>
              <a:rPr lang="en-US" sz="2400" dirty="0" smtClean="0">
                <a:latin typeface="Courier" charset="0"/>
                <a:ea typeface="Courier" charset="0"/>
                <a:cs typeface="Courier" charset="0"/>
              </a:rPr>
              <a:t>&lt;hello&gt; </a:t>
            </a:r>
            <a:r>
              <a:rPr lang="en-US" sz="2400" dirty="0" smtClean="0"/>
              <a:t>exchange</a:t>
            </a:r>
          </a:p>
          <a:p>
            <a:pPr lvl="1"/>
            <a:r>
              <a:rPr lang="en-US" sz="2000" dirty="0" smtClean="0"/>
              <a:t>Announce capabilities, modules, features</a:t>
            </a:r>
          </a:p>
          <a:p>
            <a:r>
              <a:rPr lang="en-US" sz="2400" dirty="0" smtClean="0"/>
              <a:t>Session termination</a:t>
            </a:r>
          </a:p>
          <a:p>
            <a:pPr lvl="1"/>
            <a:r>
              <a:rPr lang="en-US" sz="2000" dirty="0" smtClean="0">
                <a:latin typeface="Courier" charset="0"/>
                <a:ea typeface="Courier" charset="0"/>
                <a:cs typeface="Courier" charset="0"/>
              </a:rPr>
              <a:t>&lt;close-session&gt;, &lt;kill-session&gt;</a:t>
            </a:r>
          </a:p>
        </p:txBody>
      </p:sp>
      <p:sp>
        <p:nvSpPr>
          <p:cNvPr id="2" name="Title 1"/>
          <p:cNvSpPr>
            <a:spLocks noGrp="1"/>
          </p:cNvSpPr>
          <p:nvPr>
            <p:ph type="title"/>
          </p:nvPr>
        </p:nvSpPr>
        <p:spPr/>
        <p:txBody>
          <a:bodyPr/>
          <a:lstStyle/>
          <a:p>
            <a:r>
              <a:rPr lang="en-US" dirty="0" smtClean="0">
                <a:solidFill>
                  <a:schemeClr val="bg2"/>
                </a:solidFill>
              </a:rPr>
              <a:t>NETCONF Sessions</a:t>
            </a:r>
            <a:endParaRPr lang="en-US" dirty="0">
              <a:solidFill>
                <a:schemeClr val="bg2"/>
              </a:solidFill>
            </a:endParaRPr>
          </a:p>
        </p:txBody>
      </p:sp>
      <p:sp>
        <p:nvSpPr>
          <p:cNvPr id="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294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quarter" idx="10"/>
          </p:nvPr>
        </p:nvSpPr>
        <p:spPr/>
        <p:txBody>
          <a:bodyPr>
            <a:normAutofit fontScale="85000" lnSpcReduction="20000"/>
          </a:bodyPr>
          <a:lstStyle/>
          <a:p>
            <a:r>
              <a:rPr lang="en-US" dirty="0" smtClean="0">
                <a:latin typeface="Courier" charset="0"/>
                <a:ea typeface="Courier" charset="0"/>
                <a:cs typeface="Courier" charset="0"/>
              </a:rPr>
              <a:t>&lt;edit-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p>
          <a:p>
            <a:pPr lvl="1"/>
            <a:r>
              <a:rPr lang="en-US" dirty="0" smtClean="0"/>
              <a:t>target: which data store</a:t>
            </a:r>
          </a:p>
          <a:p>
            <a:pPr lvl="1"/>
            <a:r>
              <a:rPr lang="en-US" dirty="0" err="1" smtClean="0"/>
              <a:t>config</a:t>
            </a:r>
            <a:r>
              <a:rPr lang="en-US" dirty="0" smtClean="0"/>
              <a:t>: the configuration to be applied</a:t>
            </a:r>
          </a:p>
          <a:p>
            <a:pPr lvl="1"/>
            <a:r>
              <a:rPr lang="en-US" dirty="0" smtClean="0"/>
              <a:t>Operations: </a:t>
            </a:r>
          </a:p>
          <a:p>
            <a:pPr lvl="2"/>
            <a:r>
              <a:rPr lang="en-US" dirty="0" smtClean="0"/>
              <a:t>Merge (default)</a:t>
            </a:r>
          </a:p>
          <a:p>
            <a:pPr lvl="2"/>
            <a:r>
              <a:rPr lang="en-US" dirty="0" smtClean="0"/>
              <a:t>Replace</a:t>
            </a:r>
          </a:p>
          <a:p>
            <a:pPr lvl="2"/>
            <a:r>
              <a:rPr lang="en-US" dirty="0" smtClean="0"/>
              <a:t>Create (error in case of already existing subtree)</a:t>
            </a:r>
          </a:p>
          <a:p>
            <a:pPr lvl="2"/>
            <a:r>
              <a:rPr lang="en-US" dirty="0" smtClean="0"/>
              <a:t>Delete</a:t>
            </a:r>
          </a:p>
          <a:p>
            <a:pPr lvl="2"/>
            <a:r>
              <a:rPr lang="en-US" dirty="0" smtClean="0"/>
              <a:t>Remove</a:t>
            </a:r>
          </a:p>
          <a:p>
            <a:pPr lvl="1"/>
            <a:r>
              <a:rPr lang="en-US" dirty="0" smtClean="0"/>
              <a:t>Additional options (not always supported, negotiated up-front):</a:t>
            </a:r>
          </a:p>
          <a:p>
            <a:pPr lvl="2"/>
            <a:r>
              <a:rPr lang="en-US" dirty="0" smtClean="0"/>
              <a:t>test-option (validate before applying)</a:t>
            </a:r>
          </a:p>
          <a:p>
            <a:pPr lvl="2"/>
            <a:r>
              <a:rPr lang="en-US" dirty="0" smtClean="0"/>
              <a:t>error-option (stop[default]/ continue/ rollback on error)</a:t>
            </a:r>
          </a:p>
        </p:txBody>
      </p:sp>
      <p:sp>
        <p:nvSpPr>
          <p:cNvPr id="4" name="Text Placeholder 3"/>
          <p:cNvSpPr>
            <a:spLocks noGrp="1"/>
          </p:cNvSpPr>
          <p:nvPr>
            <p:ph type="body" sz="quarter" idx="11"/>
          </p:nvPr>
        </p:nvSpPr>
        <p:spPr>
          <a:prstGeom prst="rect">
            <a:avLst/>
          </a:prstGeom>
        </p:spPr>
        <p:txBody>
          <a:bodyPr/>
          <a:lstStyle/>
          <a:p>
            <a:r>
              <a:rPr lang="en-US" dirty="0">
                <a:latin typeface="Courier" charset="0"/>
                <a:ea typeface="Courier" charset="0"/>
                <a:cs typeface="Courier" charset="0"/>
              </a:rPr>
              <a:t>&lt;copy-</a:t>
            </a:r>
            <a:r>
              <a:rPr lang="en-US" dirty="0" err="1">
                <a:latin typeface="Courier" charset="0"/>
                <a:ea typeface="Courier" charset="0"/>
                <a:cs typeface="Courier" charset="0"/>
              </a:rPr>
              <a:t>config</a:t>
            </a:r>
            <a:r>
              <a:rPr lang="en-US" dirty="0">
                <a:latin typeface="Courier" charset="0"/>
                <a:ea typeface="Courier" charset="0"/>
                <a:cs typeface="Courier" charset="0"/>
              </a:rPr>
              <a:t>&gt;</a:t>
            </a:r>
          </a:p>
          <a:p>
            <a:pPr lvl="1"/>
            <a:r>
              <a:rPr lang="en-US" dirty="0"/>
              <a:t>copy from a source to a target; target is overwritten or created</a:t>
            </a:r>
          </a:p>
          <a:p>
            <a:r>
              <a:rPr lang="en-US" dirty="0">
                <a:latin typeface="Courier" charset="0"/>
                <a:ea typeface="Courier" charset="0"/>
                <a:cs typeface="Courier" charset="0"/>
              </a:rPr>
              <a:t>&lt;delete-</a:t>
            </a:r>
            <a:r>
              <a:rPr lang="en-US" dirty="0" err="1">
                <a:latin typeface="Courier" charset="0"/>
                <a:ea typeface="Courier" charset="0"/>
                <a:cs typeface="Courier" charset="0"/>
              </a:rPr>
              <a:t>config</a:t>
            </a:r>
            <a:r>
              <a:rPr lang="en-US" dirty="0">
                <a:latin typeface="Courier" charset="0"/>
                <a:ea typeface="Courier" charset="0"/>
                <a:cs typeface="Courier" charset="0"/>
              </a:rPr>
              <a:t>&gt;</a:t>
            </a:r>
          </a:p>
          <a:p>
            <a:pPr lvl="1"/>
            <a:r>
              <a:rPr lang="en-US" dirty="0"/>
              <a:t>cannot have &lt;running&gt; as target</a:t>
            </a:r>
          </a:p>
          <a:p>
            <a:r>
              <a:rPr lang="en-US" dirty="0" smtClean="0">
                <a:latin typeface="Courier" charset="0"/>
                <a:ea typeface="Courier" charset="0"/>
                <a:cs typeface="Courier" charset="0"/>
              </a:rPr>
              <a:t>&lt;get-schema&gt;</a:t>
            </a:r>
          </a:p>
          <a:p>
            <a:pPr lvl="1"/>
            <a:r>
              <a:rPr lang="en-US" dirty="0" smtClean="0">
                <a:latin typeface="Arial" charset="0"/>
                <a:ea typeface="Arial" charset="0"/>
                <a:cs typeface="Arial" charset="0"/>
              </a:rPr>
              <a:t>Retrieve a YANG schema</a:t>
            </a:r>
            <a:endParaRPr lang="en-US" dirty="0">
              <a:latin typeface="Arial" charset="0"/>
              <a:ea typeface="Arial" charset="0"/>
              <a:cs typeface="Arial" charset="0"/>
            </a:endParaRPr>
          </a:p>
        </p:txBody>
      </p:sp>
      <p:sp>
        <p:nvSpPr>
          <p:cNvPr id="95234" name="Rectangle 2"/>
          <p:cNvSpPr>
            <a:spLocks noGrp="1" noChangeArrowheads="1"/>
          </p:cNvSpPr>
          <p:nvPr>
            <p:ph type="title"/>
          </p:nvPr>
        </p:nvSpPr>
        <p:spPr/>
        <p:txBody>
          <a:bodyPr/>
          <a:lstStyle/>
          <a:p>
            <a:r>
              <a:rPr lang="en-US" dirty="0" smtClean="0">
                <a:solidFill>
                  <a:schemeClr val="bg2"/>
                </a:solidFill>
              </a:rPr>
              <a:t>NETCONF Operations</a:t>
            </a:r>
          </a:p>
        </p:txBody>
      </p:sp>
      <p:sp>
        <p:nvSpPr>
          <p:cNvPr id="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9651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sz="quarter" idx="10"/>
          </p:nvPr>
        </p:nvSpPr>
        <p:spPr/>
        <p:txBody>
          <a:bodyPr>
            <a:normAutofit fontScale="85000" lnSpcReduction="20000"/>
          </a:bodyPr>
          <a:lstStyle/>
          <a:p>
            <a:r>
              <a:rPr lang="en-US" dirty="0" smtClean="0">
                <a:latin typeface="Courier" charset="0"/>
                <a:ea typeface="Courier" charset="0"/>
                <a:cs typeface="Courier" charset="0"/>
              </a:rPr>
              <a:t>&lt;lock&gt;, &lt;unlock&gt;</a:t>
            </a:r>
          </a:p>
          <a:p>
            <a:pPr lvl="1"/>
            <a:r>
              <a:rPr lang="en-US" dirty="0" smtClean="0"/>
              <a:t>data stores only available as target as a whole, cannot just lock subtree</a:t>
            </a:r>
            <a:br>
              <a:rPr lang="en-US" dirty="0" smtClean="0"/>
            </a:br>
            <a:r>
              <a:rPr lang="en-US" dirty="0" smtClean="0"/>
              <a:t>Partial locks supported in an extension</a:t>
            </a:r>
          </a:p>
          <a:p>
            <a:pPr lvl="1"/>
            <a:r>
              <a:rPr lang="en-US" dirty="0" smtClean="0"/>
              <a:t>locks apply beyond scope of NETCONF itself – </a:t>
            </a:r>
            <a:br>
              <a:rPr lang="en-US" dirty="0" smtClean="0"/>
            </a:br>
            <a:r>
              <a:rPr lang="en-US" dirty="0" smtClean="0"/>
              <a:t>cannot change contents of a data store through other management interfaces either</a:t>
            </a:r>
          </a:p>
          <a:p>
            <a:r>
              <a:rPr lang="en-US" dirty="0" smtClean="0">
                <a:latin typeface="Courier" charset="0"/>
                <a:ea typeface="Courier" charset="0"/>
                <a:cs typeface="Courier" charset="0"/>
              </a:rPr>
              <a:t>&lt;get-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p>
          <a:p>
            <a:pPr lvl="1"/>
            <a:r>
              <a:rPr lang="en-US" dirty="0" smtClean="0"/>
              <a:t>source: which data store</a:t>
            </a:r>
          </a:p>
          <a:p>
            <a:pPr lvl="1"/>
            <a:r>
              <a:rPr lang="en-US" dirty="0" smtClean="0"/>
              <a:t>filter: which portions / subtree (e.g. specified using </a:t>
            </a:r>
            <a:r>
              <a:rPr lang="en-US" dirty="0" err="1" smtClean="0"/>
              <a:t>xpath</a:t>
            </a:r>
            <a:r>
              <a:rPr lang="en-US" dirty="0" smtClean="0"/>
              <a:t>) </a:t>
            </a:r>
          </a:p>
          <a:p>
            <a:pPr lvl="2"/>
            <a:r>
              <a:rPr lang="en-US" dirty="0" smtClean="0"/>
              <a:t>Containment nodes</a:t>
            </a:r>
          </a:p>
          <a:p>
            <a:pPr lvl="2"/>
            <a:r>
              <a:rPr lang="en-US" dirty="0" smtClean="0"/>
              <a:t>Selection nodes, list element instances, pruning of siblings</a:t>
            </a:r>
          </a:p>
          <a:p>
            <a:pPr lvl="2"/>
            <a:r>
              <a:rPr lang="en-US" dirty="0" smtClean="0"/>
              <a:t>Attribute match expressions</a:t>
            </a:r>
          </a:p>
          <a:p>
            <a:r>
              <a:rPr lang="en-US" dirty="0" smtClean="0">
                <a:latin typeface="Courier" charset="0"/>
                <a:ea typeface="Courier" charset="0"/>
                <a:cs typeface="Courier" charset="0"/>
              </a:rPr>
              <a:t>&lt;get&gt;</a:t>
            </a:r>
          </a:p>
          <a:p>
            <a:pPr lvl="1"/>
            <a:r>
              <a:rPr lang="en-US" dirty="0" smtClean="0"/>
              <a:t>Like &lt;</a:t>
            </a:r>
            <a:r>
              <a:rPr lang="en-US" dirty="0" smtClean="0">
                <a:latin typeface="Courier" charset="0"/>
                <a:ea typeface="Courier" charset="0"/>
                <a:cs typeface="Courier" charset="0"/>
              </a:rPr>
              <a:t>get-</a:t>
            </a:r>
            <a:r>
              <a:rPr lang="en-US" dirty="0" err="1" smtClean="0">
                <a:latin typeface="Courier" charset="0"/>
                <a:ea typeface="Courier" charset="0"/>
                <a:cs typeface="Courier" charset="0"/>
              </a:rPr>
              <a:t>config</a:t>
            </a:r>
            <a:r>
              <a:rPr lang="en-US" dirty="0" smtClean="0">
                <a:latin typeface="Courier" charset="0"/>
                <a:ea typeface="Courier" charset="0"/>
                <a:cs typeface="Courier" charset="0"/>
              </a:rPr>
              <a:t>&gt;</a:t>
            </a:r>
            <a:r>
              <a:rPr lang="en-US" dirty="0" smtClean="0"/>
              <a:t>, but can include operational data</a:t>
            </a:r>
          </a:p>
        </p:txBody>
      </p:sp>
      <p:sp>
        <p:nvSpPr>
          <p:cNvPr id="96258" name="Rectangle 2"/>
          <p:cNvSpPr>
            <a:spLocks noGrp="1" noChangeArrowheads="1"/>
          </p:cNvSpPr>
          <p:nvPr>
            <p:ph type="title"/>
          </p:nvPr>
        </p:nvSpPr>
        <p:spPr/>
        <p:txBody>
          <a:bodyPr/>
          <a:lstStyle/>
          <a:p>
            <a:r>
              <a:rPr lang="en-US" dirty="0" smtClean="0">
                <a:solidFill>
                  <a:schemeClr val="bg2"/>
                </a:solidFill>
              </a:rPr>
              <a:t>NETCONF Operations (contd.)</a:t>
            </a:r>
          </a:p>
        </p:txBody>
      </p:sp>
      <p:sp>
        <p:nvSpPr>
          <p:cNvPr id="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7120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a:solidFill>
                  <a:srgbClr val="7F7F7F"/>
                </a:solidFill>
                <a:latin typeface="Arial"/>
                <a:ea typeface="ＭＳ Ｐゴシック" charset="0"/>
              </a:rPr>
              <a:t>TECCRS-2700</a:t>
            </a:r>
          </a:p>
        </p:txBody>
      </p:sp>
      <p:sp>
        <p:nvSpPr>
          <p:cNvPr id="4" name="TextBox 3"/>
          <p:cNvSpPr txBox="1"/>
          <p:nvPr/>
        </p:nvSpPr>
        <p:spPr>
          <a:xfrm>
            <a:off x="587294" y="1249977"/>
            <a:ext cx="6782480" cy="2462213"/>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get-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a:t>
            </a:r>
            <a:r>
              <a:rPr lang="en-US" sz="1100" dirty="0">
                <a:solidFill>
                  <a:srgbClr val="FF0000"/>
                </a:solidFill>
                <a:latin typeface="Courier"/>
                <a:cs typeface="Courier"/>
              </a:rPr>
              <a:t>running</a:t>
            </a:r>
            <a:r>
              <a:rPr lang="en-US" sz="1100" dirty="0">
                <a:solidFill>
                  <a:srgbClr val="676767"/>
                </a:solidFill>
                <a:latin typeface="Courier"/>
                <a:cs typeface="Courier"/>
              </a:rPr>
              <a:t>/&gt;    </a:t>
            </a:r>
          </a:p>
          <a:p>
            <a:r>
              <a:rPr lang="en-US" sz="1100" dirty="0">
                <a:solidFill>
                  <a:srgbClr val="676767"/>
                </a:solidFill>
                <a:latin typeface="Courier"/>
                <a:cs typeface="Courier"/>
              </a:rPr>
              <a:t>    &lt;/source&gt;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a:t>
            </a:r>
            <a:r>
              <a:rPr lang="en-US" sz="1100" dirty="0">
                <a:solidFill>
                  <a:srgbClr val="676767"/>
                </a:solidFill>
                <a:latin typeface="Courier"/>
                <a:cs typeface="Courier"/>
              </a:rPr>
              <a:t>&lt;/name&gt;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&lt;/filter&gt;  </a:t>
            </a:r>
          </a:p>
          <a:p>
            <a:r>
              <a:rPr lang="en-US" sz="1100" dirty="0">
                <a:solidFill>
                  <a:srgbClr val="676767"/>
                </a:solidFill>
                <a:latin typeface="Courier"/>
                <a:cs typeface="Courier"/>
              </a:rPr>
              <a:t>  &lt;/get-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54</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54</a:t>
            </a:fld>
            <a:endParaRPr lang="uk-UA" dirty="0"/>
          </a:p>
        </p:txBody>
      </p:sp>
    </p:spTree>
    <p:extLst>
      <p:ext uri="{BB962C8B-B14F-4D97-AF65-F5344CB8AC3E}">
        <p14:creationId xmlns:p14="http://schemas.microsoft.com/office/powerpoint/2010/main" val="9434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7"/>
            <a:ext cx="8549659" cy="316240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message-id="urn:uuid:bdb1189e-4480-11e6-8507-fa163e2846a4"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    &lt;interfaces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urn:ietf:params:xml:ns:yang:ietf-interfaces</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&lt;name&gt;GigabitEthernet0&lt;/name&gt; </a:t>
            </a:r>
          </a:p>
          <a:p>
            <a:r>
              <a:rPr lang="en-US" sz="1050" dirty="0">
                <a:solidFill>
                  <a:srgbClr val="676767"/>
                </a:solidFill>
                <a:latin typeface="Courier" charset="0"/>
                <a:ea typeface="Courier" charset="0"/>
                <a:cs typeface="Courier" charset="0"/>
              </a:rPr>
              <a:t>        &lt;type </a:t>
            </a:r>
            <a:r>
              <a:rPr lang="en-US" sz="1050" dirty="0" err="1">
                <a:solidFill>
                  <a:srgbClr val="676767"/>
                </a:solidFill>
                <a:latin typeface="Courier" charset="0"/>
                <a:ea typeface="Courier" charset="0"/>
                <a:cs typeface="Courier" charset="0"/>
              </a:rPr>
              <a:t>xmlns:ianaift</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urn:ietf:params:xml:ns:yang:iana-if-type</a:t>
            </a:r>
            <a:r>
              <a:rPr lang="en-US" sz="1050" dirty="0">
                <a:solidFill>
                  <a:srgbClr val="676767"/>
                </a:solidFill>
                <a:latin typeface="Courier" charset="0"/>
                <a:ea typeface="Courier" charset="0"/>
                <a:cs typeface="Courier" charset="0"/>
              </a:rPr>
              <a:t>"&gt;</a:t>
            </a:r>
            <a:r>
              <a:rPr lang="en-US" sz="1050" dirty="0" err="1">
                <a:solidFill>
                  <a:srgbClr val="676767"/>
                </a:solidFill>
                <a:latin typeface="Courier" charset="0"/>
                <a:ea typeface="Courier" charset="0"/>
                <a:cs typeface="Courier" charset="0"/>
              </a:rPr>
              <a:t>ianaift:ethernetCsmacd</a:t>
            </a:r>
            <a:r>
              <a:rPr lang="en-US" sz="1050" dirty="0">
                <a:solidFill>
                  <a:srgbClr val="676767"/>
                </a:solidFill>
                <a:latin typeface="Courier" charset="0"/>
                <a:ea typeface="Courier" charset="0"/>
                <a:cs typeface="Courier" charset="0"/>
              </a:rPr>
              <a:t>&lt;/type&gt; </a:t>
            </a:r>
          </a:p>
          <a:p>
            <a:r>
              <a:rPr lang="en-US" sz="1050" dirty="0">
                <a:solidFill>
                  <a:srgbClr val="676767"/>
                </a:solidFill>
                <a:latin typeface="Courier" charset="0"/>
                <a:ea typeface="Courier" charset="0"/>
                <a:cs typeface="Courier" charset="0"/>
              </a:rPr>
              <a:t>        &lt;enabled&gt;true&lt;/enabled&gt; </a:t>
            </a:r>
          </a:p>
          <a:p>
            <a:r>
              <a:rPr lang="en-US" sz="1050" dirty="0">
                <a:solidFill>
                  <a:srgbClr val="676767"/>
                </a:solidFill>
                <a:latin typeface="Courier" charset="0"/>
                <a:ea typeface="Courier" charset="0"/>
                <a:cs typeface="Courier" charset="0"/>
              </a:rPr>
              <a:t>        &lt;ipv4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a:t>
            </a:r>
            <a:r>
              <a:rPr lang="en-US" sz="1050" dirty="0">
                <a:solidFill>
                  <a:srgbClr val="FF0000"/>
                </a:solidFill>
                <a:latin typeface="Courier" charset="0"/>
                <a:ea typeface="Courier" charset="0"/>
                <a:cs typeface="Courier" charset="0"/>
              </a:rPr>
              <a:t>172.26.170.253</a:t>
            </a:r>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&lt;netmask&gt;</a:t>
            </a:r>
            <a:r>
              <a:rPr lang="en-US" sz="1050" dirty="0">
                <a:solidFill>
                  <a:srgbClr val="FF0000"/>
                </a:solidFill>
                <a:latin typeface="Courier" charset="0"/>
                <a:ea typeface="Courier" charset="0"/>
                <a:cs typeface="Courier" charset="0"/>
              </a:rPr>
              <a:t>255.255.254.0</a:t>
            </a:r>
            <a:r>
              <a:rPr lang="en-US" sz="1050" dirty="0">
                <a:solidFill>
                  <a:srgbClr val="676767"/>
                </a:solidFill>
                <a:latin typeface="Courier" charset="0"/>
                <a:ea typeface="Courier" charset="0"/>
                <a:cs typeface="Courier" charset="0"/>
              </a:rPr>
              <a:t>&lt;/netmask&gt; </a:t>
            </a:r>
          </a:p>
          <a:p>
            <a:r>
              <a:rPr lang="en-US" sz="1050" dirty="0">
                <a:solidFill>
                  <a:srgbClr val="676767"/>
                </a:solidFill>
                <a:latin typeface="Courier" charset="0"/>
                <a:ea typeface="Courier" charset="0"/>
                <a:cs typeface="Courier" charset="0"/>
              </a:rPr>
              <a:t>          &lt;/address&gt; </a:t>
            </a:r>
          </a:p>
          <a:p>
            <a:r>
              <a:rPr lang="en-US" sz="1050" dirty="0">
                <a:solidFill>
                  <a:srgbClr val="676767"/>
                </a:solidFill>
                <a:latin typeface="Courier" charset="0"/>
                <a:ea typeface="Courier" charset="0"/>
                <a:cs typeface="Courier" charset="0"/>
              </a:rPr>
              <a:t>        &lt;/ipv4&gt; </a:t>
            </a:r>
          </a:p>
          <a:p>
            <a:r>
              <a:rPr lang="en-US" sz="1050" dirty="0">
                <a:solidFill>
                  <a:srgbClr val="676767"/>
                </a:solidFill>
                <a:latin typeface="Courier" charset="0"/>
                <a:ea typeface="Courier" charset="0"/>
                <a:cs typeface="Courier" charset="0"/>
              </a:rPr>
              <a:t>        &lt;ipv6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a:t>
            </a:r>
            <a:r>
              <a:rPr lang="en-US" sz="1050" dirty="0" err="1">
                <a:solidFill>
                  <a:srgbClr val="676767"/>
                </a:solidFill>
                <a:latin typeface="Courier" charset="0"/>
                <a:ea typeface="Courier" charset="0"/>
                <a:cs typeface="Courier" charset="0"/>
              </a:rPr>
              <a:t>urn:ietf:params:xml:ns:yang:ietf-ip</a:t>
            </a:r>
            <a:r>
              <a:rPr lang="en-US" sz="1050" dirty="0">
                <a:solidFill>
                  <a:srgbClr val="676767"/>
                </a:solidFill>
                <a:latin typeface="Courier" charset="0"/>
                <a:ea typeface="Courier" charset="0"/>
                <a:cs typeface="Courier" charset="0"/>
              </a:rPr>
              <a:t>"/&gt; </a:t>
            </a:r>
          </a:p>
          <a:p>
            <a:r>
              <a:rPr lang="en-US" sz="1050" dirty="0">
                <a:solidFill>
                  <a:srgbClr val="676767"/>
                </a:solidFill>
                <a:latin typeface="Courier" charset="0"/>
                <a:ea typeface="Courier" charset="0"/>
                <a:cs typeface="Courier" charset="0"/>
              </a:rPr>
              <a:t>      &lt;/interface&gt; </a:t>
            </a:r>
          </a:p>
          <a:p>
            <a:r>
              <a:rPr lang="en-US" sz="1050" dirty="0">
                <a:solidFill>
                  <a:srgbClr val="676767"/>
                </a:solidFill>
                <a:latin typeface="Courier" charset="0"/>
                <a:ea typeface="Courier" charset="0"/>
                <a:cs typeface="Courier" charset="0"/>
              </a:rPr>
              <a:t>    &lt;/interfaces&gt; </a:t>
            </a:r>
          </a:p>
          <a:p>
            <a:r>
              <a:rPr lang="en-US" sz="1050" dirty="0">
                <a:solidFill>
                  <a:srgbClr val="676767"/>
                </a:solidFill>
                <a:latin typeface="Courier" charset="0"/>
                <a:ea typeface="Courier" charset="0"/>
                <a:cs typeface="Courier" charset="0"/>
              </a:rPr>
              <a:t>  &lt;/data&gt; </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 </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55</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&lt;get-</a:t>
            </a:r>
            <a:r>
              <a:rPr lang="en-US" sz="2774" dirty="0" err="1"/>
              <a:t>config</a:t>
            </a:r>
            <a:r>
              <a:rPr lang="en-US" sz="2774" dirty="0"/>
              <a:t>&gt; Response</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55</a:t>
            </a:fld>
            <a:endParaRPr lang="uk-UA" dirty="0"/>
          </a:p>
        </p:txBody>
      </p:sp>
    </p:spTree>
    <p:extLst>
      <p:ext uri="{BB962C8B-B14F-4D97-AF65-F5344CB8AC3E}">
        <p14:creationId xmlns:p14="http://schemas.microsoft.com/office/powerpoint/2010/main" val="6474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p:cNvSpPr txBox="1">
            <a:spLocks/>
          </p:cNvSpPr>
          <p:nvPr/>
        </p:nvSpPr>
        <p:spPr>
          <a:xfrm>
            <a:off x="5222197" y="4946405"/>
            <a:ext cx="716489" cy="154367"/>
          </a:xfrm>
          <a:prstGeom prst="rect">
            <a:avLst/>
          </a:prstGeom>
          <a:noFill/>
          <a:ln w="9525">
            <a:noFill/>
            <a:miter lim="800000"/>
            <a:headEnd/>
            <a:tailEnd/>
          </a:ln>
          <a:effectLst/>
        </p:spPr>
        <p:txBody>
          <a:bodyPr wrap="square" lIns="61436" tIns="30717" rIns="61436" bIns="30717"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440"/>
            <a:r>
              <a:rPr lang="en-US" sz="600" dirty="0">
                <a:solidFill>
                  <a:srgbClr val="7F7F7F"/>
                </a:solidFill>
                <a:latin typeface="Arial"/>
                <a:ea typeface="ＭＳ Ｐゴシック" charset="0"/>
              </a:rPr>
              <a:t>TECCRS-2700</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56</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587294" y="1249978"/>
            <a:ext cx="6782480" cy="3477875"/>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 message-id="101" </a:t>
            </a:r>
            <a:r>
              <a:rPr lang="en-US" sz="1100" dirty="0" err="1">
                <a:solidFill>
                  <a:srgbClr val="676767"/>
                </a:solidFill>
                <a:latin typeface="Courier"/>
                <a:cs typeface="Courier"/>
              </a:rPr>
              <a:t>xmlns</a:t>
            </a:r>
            <a:r>
              <a:rPr lang="en-US" sz="1100" dirty="0">
                <a:solidFill>
                  <a:srgbClr val="676767"/>
                </a:solidFill>
                <a:latin typeface="Courier"/>
                <a:cs typeface="Courier"/>
              </a:rPr>
              <a:t>="urn:ietf:params:xml:ns:netconf:base:1.0"&gt;  </a:t>
            </a:r>
          </a:p>
          <a:p>
            <a:r>
              <a:rPr lang="en-US" sz="1100" dirty="0">
                <a:solidFill>
                  <a:srgbClr val="676767"/>
                </a:solidFill>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&lt;running/&gt;    </a:t>
            </a:r>
          </a:p>
          <a:p>
            <a:r>
              <a:rPr lang="en-US" sz="1100" dirty="0">
                <a:solidFill>
                  <a:srgbClr val="676767"/>
                </a:solidFill>
                <a:latin typeface="Courier"/>
                <a:cs typeface="Courier"/>
              </a:rPr>
              <a:t>    &lt;/target&gt;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&lt;interfaces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urn:ietf:params:xml:ns:yang:ietf-interfaces</a:t>
            </a:r>
            <a:r>
              <a:rPr lang="en-US" sz="1100" dirty="0">
                <a:solidFill>
                  <a:srgbClr val="676767"/>
                </a:solidFill>
                <a:latin typeface="Courier"/>
                <a:cs typeface="Courier"/>
              </a:rPr>
              <a:t>"&gt;        </a:t>
            </a:r>
          </a:p>
          <a:p>
            <a:r>
              <a:rPr lang="en-US" sz="1100" dirty="0">
                <a:solidFill>
                  <a:srgbClr val="676767"/>
                </a:solidFill>
                <a:latin typeface="Courier"/>
                <a:cs typeface="Courier"/>
              </a:rPr>
              <a:t>        &lt;</a:t>
            </a:r>
            <a:r>
              <a:rPr lang="en-US" sz="1100" dirty="0">
                <a:solidFill>
                  <a:srgbClr val="FF0000"/>
                </a:solidFill>
                <a:latin typeface="Courier"/>
                <a:cs typeface="Courier"/>
              </a:rPr>
              <a:t>interface</a:t>
            </a:r>
            <a:r>
              <a:rPr lang="en-US" sz="1100" dirty="0">
                <a:solidFill>
                  <a:srgbClr val="676767"/>
                </a:solidFill>
                <a:latin typeface="Courier"/>
                <a:cs typeface="Courier"/>
              </a:rPr>
              <a:t>&gt;          </a:t>
            </a:r>
          </a:p>
          <a:p>
            <a:r>
              <a:rPr lang="en-US" sz="1100" dirty="0">
                <a:solidFill>
                  <a:srgbClr val="676767"/>
                </a:solidFill>
                <a:latin typeface="Courier"/>
                <a:cs typeface="Courier"/>
              </a:rPr>
              <a:t>	  &lt;name&gt;</a:t>
            </a:r>
            <a:r>
              <a:rPr lang="en-US" sz="1100" dirty="0">
                <a:solidFill>
                  <a:srgbClr val="FF0000"/>
                </a:solidFill>
                <a:latin typeface="Courier"/>
                <a:cs typeface="Courier"/>
              </a:rPr>
              <a:t>GigabitEthernet0/0/0</a:t>
            </a:r>
            <a:r>
              <a:rPr lang="en-US" sz="1100" dirty="0">
                <a:solidFill>
                  <a:srgbClr val="676767"/>
                </a:solidFill>
                <a:latin typeface="Courier"/>
                <a:cs typeface="Courier"/>
              </a:rPr>
              <a:t>&lt;/name&gt;          </a:t>
            </a:r>
          </a:p>
          <a:p>
            <a:r>
              <a:rPr lang="en-US" sz="1100" dirty="0">
                <a:solidFill>
                  <a:srgbClr val="676767"/>
                </a:solidFill>
                <a:latin typeface="Courier"/>
                <a:cs typeface="Courier"/>
              </a:rPr>
              <a:t>	  &lt;ipv4 </a:t>
            </a:r>
            <a:r>
              <a:rPr lang="en-US" sz="1100" dirty="0" err="1">
                <a:solidFill>
                  <a:srgbClr val="676767"/>
                </a:solidFill>
                <a:latin typeface="Courier"/>
                <a:cs typeface="Courier"/>
              </a:rPr>
              <a:t>xmlns</a:t>
            </a:r>
            <a:r>
              <a:rPr lang="en-US" sz="1100" dirty="0">
                <a:solidFill>
                  <a:srgbClr val="676767"/>
                </a:solidFill>
                <a:latin typeface="Courier"/>
                <a:cs typeface="Courier"/>
              </a:rPr>
              <a:t>="</a:t>
            </a:r>
            <a:r>
              <a:rPr lang="en-US" sz="1100" dirty="0" err="1">
                <a:solidFill>
                  <a:srgbClr val="676767"/>
                </a:solidFill>
                <a:latin typeface="Courier"/>
                <a:cs typeface="Courier"/>
              </a:rPr>
              <a:t>urn:ietf:params:xml:ns:yang:ietf-ip</a:t>
            </a:r>
            <a:r>
              <a:rPr lang="en-US" sz="1100" dirty="0">
                <a:solidFill>
                  <a:srgbClr val="676767"/>
                </a:solidFill>
                <a:latin typeface="Courier"/>
                <a:cs typeface="Courier"/>
              </a:rPr>
              <a:t>"&gt;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a:t>
            </a:r>
            <a:r>
              <a:rPr lang="en-US" sz="1100" dirty="0" err="1">
                <a:solidFill>
                  <a:srgbClr val="676767"/>
                </a:solidFill>
                <a:latin typeface="Courier"/>
                <a:cs typeface="Courier"/>
              </a:rPr>
              <a:t>ip</a:t>
            </a:r>
            <a:r>
              <a:rPr lang="en-US" sz="1100" dirty="0">
                <a:solidFill>
                  <a:srgbClr val="676767"/>
                </a:solidFill>
                <a:latin typeface="Courier"/>
                <a:cs typeface="Courier"/>
              </a:rPr>
              <a:t>&gt;</a:t>
            </a:r>
            <a:r>
              <a:rPr lang="en-US" sz="1100" dirty="0">
                <a:solidFill>
                  <a:srgbClr val="FF0000"/>
                </a:solidFill>
                <a:latin typeface="Courier"/>
                <a:cs typeface="Courier"/>
              </a:rPr>
              <a:t>1.1.1.1</a:t>
            </a:r>
            <a:r>
              <a:rPr lang="en-US" sz="1100" dirty="0">
                <a:solidFill>
                  <a:srgbClr val="676767"/>
                </a:solidFill>
                <a:latin typeface="Courier"/>
                <a:cs typeface="Courier"/>
              </a:rPr>
              <a:t>&lt;/</a:t>
            </a:r>
            <a:r>
              <a:rPr lang="en-US" sz="1100" dirty="0" err="1">
                <a:solidFill>
                  <a:srgbClr val="676767"/>
                </a:solidFill>
                <a:latin typeface="Courier"/>
                <a:cs typeface="Courier"/>
              </a:rPr>
              <a:t>ip</a:t>
            </a:r>
            <a:r>
              <a:rPr lang="en-US" sz="1100" dirty="0">
                <a:solidFill>
                  <a:srgbClr val="676767"/>
                </a:solidFill>
                <a:latin typeface="Courier"/>
                <a:cs typeface="Courier"/>
              </a:rPr>
              <a:t>&gt;              </a:t>
            </a:r>
          </a:p>
          <a:p>
            <a:r>
              <a:rPr lang="en-US" sz="1100" dirty="0">
                <a:solidFill>
                  <a:srgbClr val="676767"/>
                </a:solidFill>
                <a:latin typeface="Courier"/>
                <a:cs typeface="Courier"/>
              </a:rPr>
              <a:t>	      &lt;netmask&gt;</a:t>
            </a:r>
            <a:r>
              <a:rPr lang="en-US" sz="1100" dirty="0">
                <a:solidFill>
                  <a:srgbClr val="FF0000"/>
                </a:solidFill>
                <a:latin typeface="Courier"/>
                <a:cs typeface="Courier"/>
              </a:rPr>
              <a:t>255.255.255.255</a:t>
            </a:r>
            <a:r>
              <a:rPr lang="en-US" sz="1100" dirty="0">
                <a:solidFill>
                  <a:srgbClr val="676767"/>
                </a:solidFill>
                <a:latin typeface="Courier"/>
                <a:cs typeface="Courier"/>
              </a:rPr>
              <a:t>&lt;/netmask&gt;            </a:t>
            </a:r>
          </a:p>
          <a:p>
            <a:r>
              <a:rPr lang="en-US" sz="1100" dirty="0">
                <a:solidFill>
                  <a:srgbClr val="676767"/>
                </a:solidFill>
                <a:latin typeface="Courier"/>
                <a:cs typeface="Courier"/>
              </a:rPr>
              <a:t>	    &lt;/address&gt;          </a:t>
            </a:r>
          </a:p>
          <a:p>
            <a:r>
              <a:rPr lang="en-US" sz="1100" dirty="0">
                <a:solidFill>
                  <a:srgbClr val="676767"/>
                </a:solidFill>
                <a:latin typeface="Courier"/>
                <a:cs typeface="Courier"/>
              </a:rPr>
              <a:t>           &lt;/ipv4&gt;        </a:t>
            </a:r>
          </a:p>
          <a:p>
            <a:r>
              <a:rPr lang="en-US" sz="1100" dirty="0">
                <a:solidFill>
                  <a:srgbClr val="676767"/>
                </a:solidFill>
                <a:latin typeface="Courier"/>
                <a:cs typeface="Courier"/>
              </a:rPr>
              <a:t>        &lt;/interface&gt;      </a:t>
            </a:r>
          </a:p>
          <a:p>
            <a:r>
              <a:rPr lang="en-US" sz="1100" dirty="0">
                <a:solidFill>
                  <a:srgbClr val="676767"/>
                </a:solidFill>
                <a:latin typeface="Courier"/>
                <a:cs typeface="Courier"/>
              </a:rPr>
              <a:t>      &lt;/interfaces&gt;    </a:t>
            </a:r>
          </a:p>
          <a:p>
            <a:r>
              <a:rPr lang="en-US" sz="1100" dirty="0">
                <a:solidFill>
                  <a:srgbClr val="676767"/>
                </a:solidFill>
                <a:latin typeface="Courier"/>
                <a:cs typeface="Courier"/>
              </a:rPr>
              <a:t>    &lt;/</a:t>
            </a:r>
            <a:r>
              <a:rPr lang="en-US" sz="1100" dirty="0" err="1">
                <a:solidFill>
                  <a:srgbClr val="676767"/>
                </a:solidFill>
                <a:latin typeface="Courier"/>
                <a:cs typeface="Courier"/>
              </a:rPr>
              <a:t>config</a:t>
            </a:r>
            <a:r>
              <a:rPr lang="en-US" sz="1100" dirty="0">
                <a:solidFill>
                  <a:srgbClr val="676767"/>
                </a:solidFill>
                <a:latin typeface="Courier"/>
                <a:cs typeface="Courier"/>
              </a:rPr>
              <a:t>&gt;  </a:t>
            </a:r>
          </a:p>
          <a:p>
            <a:r>
              <a:rPr lang="en-US" sz="1100" dirty="0">
                <a:solidFill>
                  <a:srgbClr val="676767"/>
                </a:solidFill>
                <a:latin typeface="Courier"/>
                <a:cs typeface="Courier"/>
              </a:rPr>
              <a:t>  &lt;/edit-</a:t>
            </a:r>
            <a:r>
              <a:rPr lang="en-US" sz="1100" dirty="0" err="1">
                <a:solidFill>
                  <a:srgbClr val="676767"/>
                </a:solidFill>
                <a:latin typeface="Courier"/>
                <a:cs typeface="Courier"/>
              </a:rPr>
              <a:t>config</a:t>
            </a:r>
            <a:r>
              <a:rPr lang="en-US" sz="1100" dirty="0">
                <a:solidFill>
                  <a:srgbClr val="676767"/>
                </a:solidFill>
                <a:latin typeface="Courier"/>
                <a:cs typeface="Courier"/>
              </a:rPr>
              <a:t>&gt;</a:t>
            </a:r>
          </a:p>
          <a:p>
            <a:r>
              <a:rPr lang="en-US" sz="1100" dirty="0">
                <a:solidFill>
                  <a:srgbClr val="676767"/>
                </a:solidFill>
                <a:latin typeface="Courier"/>
                <a:cs typeface="Courier"/>
              </a:rPr>
              <a:t>&lt;/</a:t>
            </a:r>
            <a:r>
              <a:rPr lang="en-US" sz="1100" dirty="0" err="1">
                <a:solidFill>
                  <a:srgbClr val="676767"/>
                </a:solidFill>
                <a:latin typeface="Courier"/>
                <a:cs typeface="Courier"/>
              </a:rPr>
              <a:t>rpc</a:t>
            </a:r>
            <a:r>
              <a:rPr lang="en-US" sz="1100" dirty="0">
                <a:solidFill>
                  <a:srgbClr val="676767"/>
                </a:solidFill>
                <a:latin typeface="Courier"/>
                <a:cs typeface="Courier"/>
              </a:rPr>
              <a:t>&gt;</a:t>
            </a:r>
          </a:p>
        </p:txBody>
      </p:sp>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56</a:t>
            </a:fld>
            <a:endParaRPr lang="uk-UA" dirty="0"/>
          </a:p>
        </p:txBody>
      </p:sp>
    </p:spTree>
    <p:extLst>
      <p:ext uri="{BB962C8B-B14F-4D97-AF65-F5344CB8AC3E}">
        <p14:creationId xmlns:p14="http://schemas.microsoft.com/office/powerpoint/2010/main" val="665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813" y="1194308"/>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 message-id="urn:uuid:d5fa0c22-4484-11e6-9132-fa163e2846a4" </a:t>
            </a:r>
            <a:r>
              <a:rPr lang="en-US" sz="1050" dirty="0" err="1">
                <a:solidFill>
                  <a:srgbClr val="676767"/>
                </a:solidFill>
                <a:latin typeface="Courier" charset="0"/>
                <a:ea typeface="Courier" charset="0"/>
                <a:cs typeface="Courier" charset="0"/>
              </a:rPr>
              <a:t>xmlns</a:t>
            </a:r>
            <a:r>
              <a:rPr lang="en-US" sz="1050" dirty="0">
                <a:solidFill>
                  <a:srgbClr val="676767"/>
                </a:solidFill>
                <a:latin typeface="Courier" charset="0"/>
                <a:ea typeface="Courier" charset="0"/>
                <a:cs typeface="Courier" charset="0"/>
              </a:rPr>
              <a:t>="urn:ietf:params:xml:ns:netconf:base:1.0" </a:t>
            </a:r>
            <a:r>
              <a:rPr lang="en-US" sz="1050" dirty="0" err="1">
                <a:solidFill>
                  <a:srgbClr val="676767"/>
                </a:solidFill>
                <a:latin typeface="Courier" charset="0"/>
                <a:ea typeface="Courier" charset="0"/>
                <a:cs typeface="Courier" charset="0"/>
              </a:rPr>
              <a:t>xmlns:nc</a:t>
            </a:r>
            <a:r>
              <a:rPr lang="en-US" sz="1050" dirty="0">
                <a:solidFill>
                  <a:srgbClr val="676767"/>
                </a:solidFill>
                <a:latin typeface="Courier" charset="0"/>
                <a:ea typeface="Courier" charset="0"/>
                <a:cs typeface="Courier" charset="0"/>
              </a:rPr>
              <a:t>="urn:ietf:params:xml:ns:netconf:base:1.0"&gt;    </a:t>
            </a:r>
          </a:p>
          <a:p>
            <a:r>
              <a:rPr lang="en-US" sz="1050" dirty="0">
                <a:solidFill>
                  <a:srgbClr val="676767"/>
                </a:solidFill>
                <a:latin typeface="Courier" charset="0"/>
                <a:ea typeface="Courier" charset="0"/>
                <a:cs typeface="Courier" charset="0"/>
              </a:rPr>
              <a:t>  &lt;ok/&gt;</a:t>
            </a:r>
          </a:p>
          <a:p>
            <a:r>
              <a:rPr lang="en-US" sz="1050" dirty="0">
                <a:solidFill>
                  <a:srgbClr val="676767"/>
                </a:solidFill>
                <a:latin typeface="Courier" charset="0"/>
                <a:ea typeface="Courier" charset="0"/>
                <a:cs typeface="Courier" charset="0"/>
              </a:rPr>
              <a:t>&lt;/</a:t>
            </a:r>
            <a:r>
              <a:rPr lang="en-US" sz="1050" dirty="0" err="1">
                <a:solidFill>
                  <a:srgbClr val="676767"/>
                </a:solidFill>
                <a:latin typeface="Courier" charset="0"/>
                <a:ea typeface="Courier" charset="0"/>
                <a:cs typeface="Courier" charset="0"/>
              </a:rPr>
              <a:t>rpc</a:t>
            </a:r>
            <a:r>
              <a:rPr lang="en-US" sz="1050" dirty="0">
                <a:solidFill>
                  <a:srgbClr val="676767"/>
                </a:solidFill>
                <a:latin typeface="Courier" charset="0"/>
                <a:ea typeface="Courier" charset="0"/>
                <a:cs typeface="Courier" charset="0"/>
              </a:rPr>
              <a:t>-reply&gt;</a:t>
            </a:r>
          </a:p>
        </p:txBody>
      </p:sp>
      <p:sp>
        <p:nvSpPr>
          <p:cNvPr id="5"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57</a:t>
            </a:fld>
            <a:endParaRPr lang="en-US" sz="600" dirty="0">
              <a:latin typeface="Arial"/>
              <a:ea typeface="Apple LiGothic Medium"/>
            </a:endParaRPr>
          </a:p>
        </p:txBody>
      </p:sp>
      <p:sp>
        <p:nvSpPr>
          <p:cNvPr id="6" name="Rectangle 5"/>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8" name="Rectangle 7"/>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9"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13" name="TextBox 12"/>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Response</a:t>
            </a:r>
          </a:p>
        </p:txBody>
      </p:sp>
      <p:sp>
        <p:nvSpPr>
          <p:cNvPr id="1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57</a:t>
            </a:fld>
            <a:endParaRPr lang="uk-UA" dirty="0"/>
          </a:p>
        </p:txBody>
      </p:sp>
    </p:spTree>
    <p:extLst>
      <p:ext uri="{BB962C8B-B14F-4D97-AF65-F5344CB8AC3E}">
        <p14:creationId xmlns:p14="http://schemas.microsoft.com/office/powerpoint/2010/main" val="1353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58</a:t>
            </a:fld>
            <a:endParaRPr lang="en-US" sz="600" dirty="0">
              <a:latin typeface="Arial"/>
              <a:ea typeface="Apple LiGothic Medium"/>
            </a:endParaRPr>
          </a:p>
        </p:txBody>
      </p:sp>
      <p:sp>
        <p:nvSpPr>
          <p:cNvPr id="8" name="Rectangle 7"/>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0" name="Rectangle 9"/>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587294" y="1249977"/>
            <a:ext cx="6782480" cy="3647152"/>
          </a:xfrm>
          <a:prstGeom prst="rect">
            <a:avLst/>
          </a:prstGeom>
          <a:solidFill>
            <a:schemeClr val="accent2">
              <a:lumMod val="20000"/>
              <a:lumOff val="80000"/>
            </a:schemeClr>
          </a:solidFill>
          <a:ln>
            <a:solidFill>
              <a:srgbClr val="214794"/>
            </a:solidFill>
          </a:ln>
        </p:spPr>
        <p:txBody>
          <a:bodyPr wrap="square" rtlCol="0">
            <a:spAutoFit/>
          </a:bodyPr>
          <a:lstStyle/>
          <a:p>
            <a:r>
              <a:rPr lang="en-US" sz="1100" dirty="0">
                <a:latin typeface="Courier"/>
                <a:cs typeface="Courier"/>
              </a:rPr>
              <a:t>&lt;</a:t>
            </a:r>
            <a:r>
              <a:rPr lang="en-US" sz="1100" dirty="0" err="1">
                <a:latin typeface="Courier"/>
                <a:cs typeface="Courier"/>
              </a:rPr>
              <a:t>rpc</a:t>
            </a:r>
            <a:r>
              <a:rPr lang="en-US" sz="1100" dirty="0">
                <a:latin typeface="Courier"/>
                <a:cs typeface="Courier"/>
              </a:rPr>
              <a:t> message-id="101" </a:t>
            </a:r>
            <a:r>
              <a:rPr lang="en-US" sz="1100" dirty="0" err="1">
                <a:latin typeface="Courier"/>
                <a:cs typeface="Courier"/>
              </a:rPr>
              <a:t>xmlns</a:t>
            </a:r>
            <a:r>
              <a:rPr lang="en-US" sz="1100" dirty="0">
                <a:latin typeface="Courier"/>
                <a:cs typeface="Courier"/>
              </a:rPr>
              <a:t>="urn:ietf:params:xml:ns:netconf:base:1.0"&gt;  </a:t>
            </a:r>
          </a:p>
          <a:p>
            <a:r>
              <a:rPr lang="en-US" sz="1100" dirty="0">
                <a:latin typeface="Courier"/>
                <a:cs typeface="Courier"/>
              </a:rPr>
              <a:t>  &lt;</a:t>
            </a:r>
            <a:r>
              <a:rPr lang="en-US" sz="1100" dirty="0">
                <a:solidFill>
                  <a:srgbClr val="FF0000"/>
                </a:solidFill>
                <a:latin typeface="Courier"/>
                <a:cs typeface="Courier"/>
              </a:rPr>
              <a:t>edit-</a:t>
            </a:r>
            <a:r>
              <a:rPr lang="en-US" sz="1100" dirty="0" err="1">
                <a:solidFill>
                  <a:srgbClr val="FF0000"/>
                </a:solidFill>
                <a:latin typeface="Courier"/>
                <a:cs typeface="Courier"/>
              </a:rPr>
              <a:t>config</a:t>
            </a:r>
            <a:r>
              <a:rPr lang="en-US" sz="1100" dirty="0">
                <a:latin typeface="Courier"/>
                <a:cs typeface="Courier"/>
              </a:rPr>
              <a:t>&gt;    </a:t>
            </a:r>
          </a:p>
          <a:p>
            <a:r>
              <a:rPr lang="en-US" sz="1100" dirty="0">
                <a:latin typeface="Courier"/>
                <a:cs typeface="Courier"/>
              </a:rPr>
              <a:t>    &lt;target&gt;      </a:t>
            </a:r>
          </a:p>
          <a:p>
            <a:r>
              <a:rPr lang="en-US" sz="1100" dirty="0">
                <a:latin typeface="Courier"/>
                <a:cs typeface="Courier"/>
              </a:rPr>
              <a:t>      &lt;running/&gt;    </a:t>
            </a:r>
          </a:p>
          <a:p>
            <a:r>
              <a:rPr lang="en-US" sz="1100" dirty="0">
                <a:latin typeface="Courier"/>
                <a:cs typeface="Courier"/>
              </a:rPr>
              <a:t>    &lt;/target&gt;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&lt;interfaces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urn:ietf:params:xml:ns:yang:ietf-interfaces</a:t>
            </a:r>
            <a:r>
              <a:rPr lang="en-US" sz="1100" dirty="0">
                <a:latin typeface="Courier"/>
                <a:cs typeface="Courier"/>
              </a:rPr>
              <a:t>"&gt;        </a:t>
            </a:r>
          </a:p>
          <a:p>
            <a:r>
              <a:rPr lang="en-US" sz="1100" dirty="0">
                <a:latin typeface="Courier"/>
                <a:cs typeface="Courier"/>
              </a:rPr>
              <a:t>        &lt;</a:t>
            </a:r>
            <a:r>
              <a:rPr lang="en-US" sz="1100" dirty="0">
                <a:solidFill>
                  <a:srgbClr val="FF0000"/>
                </a:solidFill>
                <a:latin typeface="Courier"/>
                <a:cs typeface="Courier"/>
              </a:rPr>
              <a:t>interface</a:t>
            </a:r>
            <a:r>
              <a:rPr lang="en-US" sz="1100" dirty="0">
                <a:latin typeface="Courier"/>
                <a:cs typeface="Courier"/>
              </a:rPr>
              <a:t>&gt;          </a:t>
            </a:r>
          </a:p>
          <a:p>
            <a:r>
              <a:rPr lang="en-US" sz="1100" dirty="0">
                <a:latin typeface="Courier"/>
                <a:cs typeface="Courier"/>
              </a:rPr>
              <a:t>	  &lt;name&gt;</a:t>
            </a:r>
            <a:r>
              <a:rPr lang="en-US" sz="1100" dirty="0">
                <a:solidFill>
                  <a:srgbClr val="FF0000"/>
                </a:solidFill>
                <a:latin typeface="Courier"/>
                <a:cs typeface="Courier"/>
              </a:rPr>
              <a:t>GigabitEthernet0/0/0</a:t>
            </a:r>
            <a:r>
              <a:rPr lang="en-US" sz="1100" dirty="0">
                <a:latin typeface="Courier"/>
                <a:cs typeface="Courier"/>
              </a:rPr>
              <a:t>&lt;/name&gt;</a:t>
            </a:r>
          </a:p>
          <a:p>
            <a:r>
              <a:rPr lang="en-US" sz="1100" dirty="0">
                <a:latin typeface="Courier"/>
                <a:cs typeface="Courier"/>
              </a:rPr>
              <a:t>          &lt;description&gt;</a:t>
            </a:r>
            <a:r>
              <a:rPr lang="en-US" sz="1100" dirty="0">
                <a:solidFill>
                  <a:srgbClr val="FF0000"/>
                </a:solidFill>
                <a:latin typeface="Courier"/>
                <a:cs typeface="Courier"/>
              </a:rPr>
              <a:t>DID-ROLLBACK-WORK</a:t>
            </a:r>
            <a:r>
              <a:rPr lang="en-US" sz="1100" dirty="0">
                <a:latin typeface="Courier"/>
                <a:cs typeface="Courier"/>
              </a:rPr>
              <a:t>&lt;/description&gt;</a:t>
            </a:r>
          </a:p>
          <a:p>
            <a:r>
              <a:rPr lang="en-US" sz="1100" dirty="0">
                <a:latin typeface="Courier"/>
                <a:cs typeface="Courier"/>
              </a:rPr>
              <a:t>	  &lt;ipv4 </a:t>
            </a:r>
            <a:r>
              <a:rPr lang="en-US" sz="1100" dirty="0" err="1">
                <a:latin typeface="Courier"/>
                <a:cs typeface="Courier"/>
              </a:rPr>
              <a:t>xmlns</a:t>
            </a:r>
            <a:r>
              <a:rPr lang="en-US" sz="1100" dirty="0">
                <a:latin typeface="Courier"/>
                <a:cs typeface="Courier"/>
              </a:rPr>
              <a:t>="</a:t>
            </a:r>
            <a:r>
              <a:rPr lang="en-US" sz="1100" dirty="0" err="1">
                <a:latin typeface="Courier"/>
                <a:cs typeface="Courier"/>
              </a:rPr>
              <a:t>urn:ietf:params:xml:ns:yang:ietf-ip</a:t>
            </a:r>
            <a:r>
              <a:rPr lang="en-US" sz="1100" dirty="0">
                <a:latin typeface="Courier"/>
                <a:cs typeface="Courier"/>
              </a:rPr>
              <a:t>"&gt;            </a:t>
            </a:r>
          </a:p>
          <a:p>
            <a:r>
              <a:rPr lang="en-US" sz="1100" dirty="0">
                <a:latin typeface="Courier"/>
                <a:cs typeface="Courier"/>
              </a:rPr>
              <a:t>     	    &lt;address&gt;              </a:t>
            </a:r>
          </a:p>
          <a:p>
            <a:r>
              <a:rPr lang="en-US" sz="1100" dirty="0">
                <a:latin typeface="Courier"/>
                <a:cs typeface="Courier"/>
              </a:rPr>
              <a:t>	      &lt;</a:t>
            </a:r>
            <a:r>
              <a:rPr lang="en-US" sz="1100" dirty="0" err="1">
                <a:latin typeface="Courier"/>
                <a:cs typeface="Courier"/>
              </a:rPr>
              <a:t>ip</a:t>
            </a:r>
            <a:r>
              <a:rPr lang="en-US" sz="1100" dirty="0">
                <a:latin typeface="Courier"/>
                <a:cs typeface="Courier"/>
              </a:rPr>
              <a:t>&gt;</a:t>
            </a:r>
            <a:r>
              <a:rPr lang="en-US" sz="1100" dirty="0">
                <a:solidFill>
                  <a:srgbClr val="FF0000"/>
                </a:solidFill>
                <a:latin typeface="Courier"/>
                <a:cs typeface="Courier"/>
              </a:rPr>
              <a:t>blah</a:t>
            </a:r>
            <a:r>
              <a:rPr lang="en-US" sz="1100" dirty="0">
                <a:latin typeface="Courier"/>
                <a:cs typeface="Courier"/>
              </a:rPr>
              <a:t>&lt;/</a:t>
            </a:r>
            <a:r>
              <a:rPr lang="en-US" sz="1100" dirty="0" err="1">
                <a:latin typeface="Courier"/>
                <a:cs typeface="Courier"/>
              </a:rPr>
              <a:t>ip</a:t>
            </a:r>
            <a:r>
              <a:rPr lang="en-US" sz="1100" dirty="0">
                <a:latin typeface="Courier"/>
                <a:cs typeface="Courier"/>
              </a:rPr>
              <a:t>&gt;              </a:t>
            </a:r>
          </a:p>
          <a:p>
            <a:r>
              <a:rPr lang="en-US" sz="1100" dirty="0">
                <a:latin typeface="Courier"/>
                <a:cs typeface="Courier"/>
              </a:rPr>
              <a:t>	      &lt;netmask&gt;</a:t>
            </a:r>
            <a:r>
              <a:rPr lang="en-US" sz="1100" dirty="0">
                <a:solidFill>
                  <a:srgbClr val="FF0000"/>
                </a:solidFill>
                <a:latin typeface="Courier"/>
                <a:cs typeface="Courier"/>
              </a:rPr>
              <a:t>255.255.255.255</a:t>
            </a:r>
            <a:r>
              <a:rPr lang="en-US" sz="1100" dirty="0">
                <a:latin typeface="Courier"/>
                <a:cs typeface="Courier"/>
              </a:rPr>
              <a:t>&lt;/netmask&gt;            </a:t>
            </a:r>
          </a:p>
          <a:p>
            <a:r>
              <a:rPr lang="en-US" sz="1100" dirty="0">
                <a:latin typeface="Courier"/>
                <a:cs typeface="Courier"/>
              </a:rPr>
              <a:t>	    &lt;/address&gt;          </a:t>
            </a:r>
          </a:p>
          <a:p>
            <a:r>
              <a:rPr lang="en-US" sz="1100" dirty="0">
                <a:latin typeface="Courier"/>
                <a:cs typeface="Courier"/>
              </a:rPr>
              <a:t>           &lt;/ipv4&gt;        </a:t>
            </a:r>
          </a:p>
          <a:p>
            <a:r>
              <a:rPr lang="en-US" sz="1100" dirty="0">
                <a:latin typeface="Courier"/>
                <a:cs typeface="Courier"/>
              </a:rPr>
              <a:t>        &lt;/interface&gt;      </a:t>
            </a:r>
          </a:p>
          <a:p>
            <a:r>
              <a:rPr lang="en-US" sz="1100" dirty="0">
                <a:latin typeface="Courier"/>
                <a:cs typeface="Courier"/>
              </a:rPr>
              <a:t>      &lt;/interfaces&gt;    </a:t>
            </a:r>
          </a:p>
          <a:p>
            <a:r>
              <a:rPr lang="en-US" sz="1100" dirty="0">
                <a:latin typeface="Courier"/>
                <a:cs typeface="Courier"/>
              </a:rPr>
              <a:t>    &lt;/</a:t>
            </a:r>
            <a:r>
              <a:rPr lang="en-US" sz="1100" dirty="0" err="1">
                <a:latin typeface="Courier"/>
                <a:cs typeface="Courier"/>
              </a:rPr>
              <a:t>config</a:t>
            </a:r>
            <a:r>
              <a:rPr lang="en-US" sz="1100" dirty="0">
                <a:latin typeface="Courier"/>
                <a:cs typeface="Courier"/>
              </a:rPr>
              <a:t>&gt;  </a:t>
            </a:r>
          </a:p>
          <a:p>
            <a:r>
              <a:rPr lang="en-US" sz="1100" dirty="0">
                <a:latin typeface="Courier"/>
                <a:cs typeface="Courier"/>
              </a:rPr>
              <a:t>  &lt;/edit-</a:t>
            </a:r>
            <a:r>
              <a:rPr lang="en-US" sz="1100" dirty="0" err="1">
                <a:latin typeface="Courier"/>
                <a:cs typeface="Courier"/>
              </a:rPr>
              <a:t>config</a:t>
            </a:r>
            <a:r>
              <a:rPr lang="en-US" sz="1100" dirty="0">
                <a:latin typeface="Courier"/>
                <a:cs typeface="Courier"/>
              </a:rPr>
              <a:t>&gt;</a:t>
            </a:r>
          </a:p>
          <a:p>
            <a:r>
              <a:rPr lang="en-US" sz="1100" dirty="0">
                <a:latin typeface="Courier"/>
                <a:cs typeface="Courier"/>
              </a:rPr>
              <a:t>&lt;/</a:t>
            </a:r>
            <a:r>
              <a:rPr lang="en-US" sz="1100" dirty="0" err="1">
                <a:latin typeface="Courier"/>
                <a:cs typeface="Courier"/>
              </a:rPr>
              <a:t>rpc</a:t>
            </a:r>
            <a:r>
              <a:rPr lang="en-US" sz="1100" dirty="0">
                <a:latin typeface="Courier"/>
                <a:cs typeface="Courier"/>
              </a:rPr>
              <a:t>&gt;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58</a:t>
            </a:fld>
            <a:endParaRPr lang="uk-UA" dirty="0"/>
          </a:p>
        </p:txBody>
      </p:sp>
    </p:spTree>
    <p:extLst>
      <p:ext uri="{BB962C8B-B14F-4D97-AF65-F5344CB8AC3E}">
        <p14:creationId xmlns:p14="http://schemas.microsoft.com/office/powerpoint/2010/main" val="129488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txBox="1">
            <a:spLocks/>
          </p:cNvSpPr>
          <p:nvPr/>
        </p:nvSpPr>
        <p:spPr>
          <a:xfrm>
            <a:off x="8407711" y="4884425"/>
            <a:ext cx="359480" cy="274565"/>
          </a:xfrm>
          <a:prstGeom prst="rect">
            <a:avLst/>
          </a:prstGeom>
        </p:spPr>
        <p:txBody>
          <a:bodyPr vert="horz" lIns="91256" tIns="45628" rIns="91256" bIns="45628" rtlCol="0" anchor="ctr"/>
          <a:lstStyle>
            <a:defPPr>
              <a:defRPr lang="en-US"/>
            </a:defPPr>
            <a:lvl1pPr marL="0" algn="r" defTabSz="911656" rtl="0" eaLnBrk="1" latinLnBrk="0" hangingPunct="1">
              <a:defRPr lang="en-US" sz="800" kern="1200" smtClean="0">
                <a:solidFill>
                  <a:srgbClr val="000000"/>
                </a:solidFill>
                <a:latin typeface="+mn-lt"/>
                <a:ea typeface="+mn-ea"/>
                <a:cs typeface="CiscoSans Thin"/>
              </a:defRPr>
            </a:lvl1pPr>
            <a:lvl2pPr marL="455784" algn="l" defTabSz="911656" rtl="0" eaLnBrk="1" latinLnBrk="0" hangingPunct="1">
              <a:defRPr sz="1900" kern="1200">
                <a:solidFill>
                  <a:schemeClr val="tx1"/>
                </a:solidFill>
                <a:latin typeface="+mn-lt"/>
                <a:ea typeface="+mn-ea"/>
                <a:cs typeface="+mn-cs"/>
              </a:defRPr>
            </a:lvl2pPr>
            <a:lvl3pPr marL="911656" algn="l" defTabSz="911656" rtl="0" eaLnBrk="1" latinLnBrk="0" hangingPunct="1">
              <a:defRPr sz="1900" kern="1200">
                <a:solidFill>
                  <a:schemeClr val="tx1"/>
                </a:solidFill>
                <a:latin typeface="+mn-lt"/>
                <a:ea typeface="+mn-ea"/>
                <a:cs typeface="+mn-cs"/>
              </a:defRPr>
            </a:lvl3pPr>
            <a:lvl4pPr marL="1367485" algn="l" defTabSz="911656" rtl="0" eaLnBrk="1" latinLnBrk="0" hangingPunct="1">
              <a:defRPr sz="1900" kern="1200">
                <a:solidFill>
                  <a:schemeClr val="tx1"/>
                </a:solidFill>
                <a:latin typeface="+mn-lt"/>
                <a:ea typeface="+mn-ea"/>
                <a:cs typeface="+mn-cs"/>
              </a:defRPr>
            </a:lvl4pPr>
            <a:lvl5pPr marL="1823313" algn="l" defTabSz="911656" rtl="0" eaLnBrk="1" latinLnBrk="0" hangingPunct="1">
              <a:defRPr sz="1900" kern="1200">
                <a:solidFill>
                  <a:schemeClr val="tx1"/>
                </a:solidFill>
                <a:latin typeface="+mn-lt"/>
                <a:ea typeface="+mn-ea"/>
                <a:cs typeface="+mn-cs"/>
              </a:defRPr>
            </a:lvl5pPr>
            <a:lvl6pPr marL="2279090" algn="l" defTabSz="911656" rtl="0" eaLnBrk="1" latinLnBrk="0" hangingPunct="1">
              <a:defRPr sz="1900" kern="1200">
                <a:solidFill>
                  <a:schemeClr val="tx1"/>
                </a:solidFill>
                <a:latin typeface="+mn-lt"/>
                <a:ea typeface="+mn-ea"/>
                <a:cs typeface="+mn-cs"/>
              </a:defRPr>
            </a:lvl6pPr>
            <a:lvl7pPr marL="2734959" algn="l" defTabSz="911656" rtl="0" eaLnBrk="1" latinLnBrk="0" hangingPunct="1">
              <a:defRPr sz="1900" kern="1200">
                <a:solidFill>
                  <a:schemeClr val="tx1"/>
                </a:solidFill>
                <a:latin typeface="+mn-lt"/>
                <a:ea typeface="+mn-ea"/>
                <a:cs typeface="+mn-cs"/>
              </a:defRPr>
            </a:lvl7pPr>
            <a:lvl8pPr marL="3190775" algn="l" defTabSz="911656" rtl="0" eaLnBrk="1" latinLnBrk="0" hangingPunct="1">
              <a:defRPr sz="1900" kern="1200">
                <a:solidFill>
                  <a:schemeClr val="tx1"/>
                </a:solidFill>
                <a:latin typeface="+mn-lt"/>
                <a:ea typeface="+mn-ea"/>
                <a:cs typeface="+mn-cs"/>
              </a:defRPr>
            </a:lvl8pPr>
            <a:lvl9pPr marL="3646622" algn="l" defTabSz="911656" rtl="0" eaLnBrk="1" latinLnBrk="0" hangingPunct="1">
              <a:defRPr sz="1900" kern="1200">
                <a:solidFill>
                  <a:schemeClr val="tx1"/>
                </a:solidFill>
                <a:latin typeface="+mn-lt"/>
                <a:ea typeface="+mn-ea"/>
                <a:cs typeface="+mn-cs"/>
              </a:defRPr>
            </a:lvl9pPr>
          </a:lstStyle>
          <a:p>
            <a:fld id="{96A97DD0-5BE7-4856-A2A9-C42C6688E607}" type="slidenum">
              <a:rPr lang="en-US" sz="600">
                <a:latin typeface="Arial"/>
                <a:ea typeface="Apple LiGothic Medium"/>
              </a:rPr>
              <a:pPr/>
              <a:t>59</a:t>
            </a:fld>
            <a:endParaRPr lang="en-US" sz="600" dirty="0">
              <a:latin typeface="Arial"/>
              <a:ea typeface="Apple LiGothic Medium"/>
            </a:endParaRPr>
          </a:p>
        </p:txBody>
      </p:sp>
      <p:sp>
        <p:nvSpPr>
          <p:cNvPr id="8" name="Rectangle 7"/>
          <p:cNvSpPr/>
          <p:nvPr/>
        </p:nvSpPr>
        <p:spPr bwMode="auto">
          <a:xfrm>
            <a:off x="2383" y="4516102"/>
            <a:ext cx="9139238" cy="642869"/>
          </a:xfrm>
          <a:prstGeom prst="rect">
            <a:avLst/>
          </a:prstGeom>
          <a:solidFill>
            <a:schemeClr val="bg1"/>
          </a:solidFill>
          <a:ln w="12700" cap="flat">
            <a:noFill/>
            <a:miter lim="800000"/>
            <a:headEnd type="none" w="med" len="med"/>
            <a:tailEnd type="none" w="med" len="med"/>
          </a:ln>
        </p:spPr>
        <p:txBody>
          <a:bodyPr lIns="68547" tIns="34274" rIns="68547" bIns="34274" rtlCol="0" anchor="ctr"/>
          <a:lstStyle/>
          <a:p>
            <a:pPr algn="ctr" defTabSz="385586"/>
            <a:endParaRPr lang="en-US" sz="1125" dirty="0" err="1">
              <a:solidFill>
                <a:schemeClr val="bg1"/>
              </a:solidFill>
              <a:ea typeface="Arial" pitchFamily="-107" charset="0"/>
              <a:cs typeface="Arial" pitchFamily="-107" charset="0"/>
              <a:sym typeface="Arial" pitchFamily="-107" charset="0"/>
            </a:endParaRPr>
          </a:p>
        </p:txBody>
      </p:sp>
      <p:sp>
        <p:nvSpPr>
          <p:cNvPr id="10" name="Rectangle 9"/>
          <p:cNvSpPr>
            <a:spLocks noChangeArrowheads="1"/>
          </p:cNvSpPr>
          <p:nvPr/>
        </p:nvSpPr>
        <p:spPr bwMode="ltGray">
          <a:xfrm>
            <a:off x="5984776" y="4946397"/>
            <a:ext cx="2470849" cy="154367"/>
          </a:xfrm>
          <a:prstGeom prst="rect">
            <a:avLst/>
          </a:prstGeom>
          <a:noFill/>
          <a:ln w="9525">
            <a:noFill/>
            <a:miter lim="800000"/>
            <a:headEnd/>
            <a:tailEnd/>
          </a:ln>
          <a:effectLst/>
        </p:spPr>
        <p:txBody>
          <a:bodyPr wrap="square" lIns="61436" tIns="30717" rIns="61436" bIns="30717" anchor="b">
            <a:spAutoFit/>
          </a:bodyPr>
          <a:lstStyle/>
          <a:p>
            <a:pPr algn="r" defTabSz="609440"/>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1" name="Slide Number Placeholder 1"/>
          <p:cNvSpPr txBox="1">
            <a:spLocks/>
          </p:cNvSpPr>
          <p:nvPr/>
        </p:nvSpPr>
        <p:spPr>
          <a:xfrm>
            <a:off x="8407711" y="4884430"/>
            <a:ext cx="359480" cy="274565"/>
          </a:xfrm>
          <a:prstGeom prst="rect">
            <a:avLst/>
          </a:prstGeom>
        </p:spPr>
        <p:txBody>
          <a:bodyPr vert="horz" lIns="91236" tIns="45618" rIns="91236" bIns="45618" rtlCol="0" anchor="ctr"/>
          <a:lstStyle>
            <a:defPPr>
              <a:defRPr lang="en-US"/>
            </a:defPPr>
            <a:lvl1pPr marL="0" algn="r" defTabSz="913024" rtl="0" eaLnBrk="1" latinLnBrk="0" hangingPunct="1">
              <a:defRPr lang="en-US" sz="800" kern="1200" smtClean="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endParaRPr lang="en-US" sz="600" dirty="0">
              <a:solidFill>
                <a:srgbClr val="7F7F7F"/>
              </a:solidFill>
              <a:latin typeface="Arial"/>
              <a:ea typeface="Apple LiGothic Medium"/>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932" y="4776014"/>
            <a:ext cx="834842" cy="279680"/>
          </a:xfrm>
          <a:prstGeom prst="rect">
            <a:avLst/>
          </a:prstGeom>
        </p:spPr>
      </p:pic>
      <p:sp>
        <p:nvSpPr>
          <p:cNvPr id="4" name="TextBox 3"/>
          <p:cNvSpPr txBox="1"/>
          <p:nvPr/>
        </p:nvSpPr>
        <p:spPr>
          <a:xfrm>
            <a:off x="358813" y="1194309"/>
            <a:ext cx="8549659" cy="738664"/>
          </a:xfrm>
          <a:prstGeom prst="rect">
            <a:avLst/>
          </a:prstGeom>
          <a:solidFill>
            <a:schemeClr val="accent2">
              <a:lumMod val="20000"/>
              <a:lumOff val="80000"/>
            </a:schemeClr>
          </a:solidFill>
          <a:ln>
            <a:solidFill>
              <a:srgbClr val="214794"/>
            </a:solidFill>
          </a:ln>
        </p:spPr>
        <p:txBody>
          <a:bodyPr wrap="square" rtlCol="0">
            <a:spAutoFit/>
          </a:bodyPr>
          <a:lstStyle/>
          <a:p>
            <a:r>
              <a:rPr lang="en-US" sz="1050" dirty="0">
                <a:latin typeface="Courier" charset="0"/>
                <a:ea typeface="Courier" charset="0"/>
                <a:cs typeface="Courier" charset="0"/>
              </a:rPr>
              <a:t>&lt;error-info </a:t>
            </a:r>
            <a:r>
              <a:rPr lang="en-US" sz="1050" dirty="0" err="1">
                <a:latin typeface="Courier" charset="0"/>
                <a:ea typeface="Courier" charset="0"/>
                <a:cs typeface="Courier" charset="0"/>
              </a:rPr>
              <a:t>xmlns</a:t>
            </a:r>
            <a:r>
              <a:rPr lang="en-US" sz="1050" dirty="0">
                <a:latin typeface="Courier" charset="0"/>
                <a:ea typeface="Courier" charset="0"/>
                <a:cs typeface="Courier" charset="0"/>
              </a:rPr>
              <a:t>="urn:ietf:params:xml:ns:netconf:base:1.0" </a:t>
            </a:r>
            <a:r>
              <a:rPr lang="en-US" sz="1050" dirty="0" err="1">
                <a:latin typeface="Courier" charset="0"/>
                <a:ea typeface="Courier" charset="0"/>
                <a:cs typeface="Courier" charset="0"/>
              </a:rPr>
              <a:t>xmlns:nc</a:t>
            </a:r>
            <a:r>
              <a:rPr lang="en-US" sz="1050" dirty="0">
                <a:latin typeface="Courier" charset="0"/>
                <a:ea typeface="Courier" charset="0"/>
                <a:cs typeface="Courier" charset="0"/>
              </a:rPr>
              <a:t>="urn:ietf:params:xml:ns:netconf:base:1.0"&gt;  </a:t>
            </a:r>
          </a:p>
          <a:p>
            <a:r>
              <a:rPr lang="en-US" sz="1050" dirty="0">
                <a:latin typeface="Courier" charset="0"/>
                <a:ea typeface="Courier" charset="0"/>
                <a:cs typeface="Courier" charset="0"/>
              </a:rPr>
              <a:t>  &lt;bad-element&gt;</a:t>
            </a:r>
            <a:r>
              <a:rPr lang="en-US" sz="1050" dirty="0" err="1">
                <a:latin typeface="Courier" charset="0"/>
                <a:ea typeface="Courier" charset="0"/>
                <a:cs typeface="Courier" charset="0"/>
              </a:rPr>
              <a:t>ip</a:t>
            </a:r>
            <a:r>
              <a:rPr lang="en-US" sz="1050" dirty="0">
                <a:latin typeface="Courier" charset="0"/>
                <a:ea typeface="Courier" charset="0"/>
                <a:cs typeface="Courier" charset="0"/>
              </a:rPr>
              <a:t>&lt;/bad-element&gt;</a:t>
            </a:r>
          </a:p>
          <a:p>
            <a:r>
              <a:rPr lang="en-US" sz="1050" dirty="0">
                <a:latin typeface="Courier" charset="0"/>
                <a:ea typeface="Courier" charset="0"/>
                <a:cs typeface="Courier" charset="0"/>
              </a:rPr>
              <a:t>&lt;/error-info&gt;</a:t>
            </a:r>
          </a:p>
        </p:txBody>
      </p:sp>
      <p:sp>
        <p:nvSpPr>
          <p:cNvPr id="6" name="TextBox 5"/>
          <p:cNvSpPr txBox="1"/>
          <p:nvPr/>
        </p:nvSpPr>
        <p:spPr>
          <a:xfrm>
            <a:off x="382480" y="269848"/>
            <a:ext cx="8546759" cy="453425"/>
          </a:xfrm>
          <a:prstGeom prst="rect">
            <a:avLst/>
          </a:prstGeom>
          <a:noFill/>
        </p:spPr>
        <p:txBody>
          <a:bodyPr wrap="square" lIns="68547" tIns="34274" rIns="68547" bIns="34274" rtlCol="0">
            <a:spAutoFit/>
          </a:bodyPr>
          <a:lstStyle/>
          <a:p>
            <a:pPr>
              <a:lnSpc>
                <a:spcPct val="90000"/>
              </a:lnSpc>
              <a:spcBef>
                <a:spcPts val="450"/>
              </a:spcBef>
            </a:pPr>
            <a:r>
              <a:rPr lang="en-US" sz="2774" dirty="0"/>
              <a:t>&lt;edit-</a:t>
            </a:r>
            <a:r>
              <a:rPr lang="en-US" sz="2774" dirty="0" err="1"/>
              <a:t>config</a:t>
            </a:r>
            <a:r>
              <a:rPr lang="en-US" sz="2774" dirty="0"/>
              <a:t>&gt; Rollback Response</a:t>
            </a:r>
          </a:p>
        </p:txBody>
      </p:sp>
      <p:sp>
        <p:nvSpPr>
          <p:cNvPr id="15"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
        <p:nvSpPr>
          <p:cNvPr id="2" name="Footer Placeholder 1"/>
          <p:cNvSpPr>
            <a:spLocks noGrp="1"/>
          </p:cNvSpPr>
          <p:nvPr>
            <p:ph type="ftr" sz="quarter" idx="3"/>
          </p:nvPr>
        </p:nvSpPr>
        <p:spPr/>
        <p:txBody>
          <a:bodyPr/>
          <a:lstStyle/>
          <a:p>
            <a:r>
              <a:rPr lang="en-US" smtClean="0">
                <a:ea typeface="ＭＳ Ｐゴシック" charset="0"/>
              </a:rPr>
              <a:t>DEVNET-2449</a:t>
            </a:r>
            <a:endParaRPr lang="en-US" dirty="0">
              <a:ea typeface="ＭＳ Ｐゴシック" charset="0"/>
            </a:endParaRPr>
          </a:p>
        </p:txBody>
      </p:sp>
      <p:sp>
        <p:nvSpPr>
          <p:cNvPr id="3" name="Slide Number Placeholder 2"/>
          <p:cNvSpPr>
            <a:spLocks noGrp="1"/>
          </p:cNvSpPr>
          <p:nvPr>
            <p:ph type="sldNum" sz="quarter" idx="4"/>
          </p:nvPr>
        </p:nvSpPr>
        <p:spPr/>
        <p:txBody>
          <a:bodyPr/>
          <a:lstStyle/>
          <a:p>
            <a:fld id="{96A97DD0-5BE7-4856-A2A9-C42C6688E607}" type="slidenum">
              <a:rPr lang="uk-UA" smtClean="0"/>
              <a:pPr/>
              <a:t>59</a:t>
            </a:fld>
            <a:endParaRPr lang="uk-UA" dirty="0"/>
          </a:p>
        </p:txBody>
      </p:sp>
    </p:spTree>
    <p:extLst>
      <p:ext uri="{BB962C8B-B14F-4D97-AF65-F5344CB8AC3E}">
        <p14:creationId xmlns:p14="http://schemas.microsoft.com/office/powerpoint/2010/main" val="11712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83572" y="270448"/>
            <a:ext cx="8544533" cy="453407"/>
          </a:xfrm>
          <a:prstGeom prst="rect">
            <a:avLst/>
          </a:prstGeom>
          <a:noFill/>
        </p:spPr>
        <p:txBody>
          <a:bodyPr wrap="square" lIns="68529" tIns="34265" rIns="68529" bIns="34265" rtlCol="0">
            <a:spAutoFit/>
          </a:bodyPr>
          <a:lstStyle/>
          <a:p>
            <a:pPr>
              <a:lnSpc>
                <a:spcPct val="90000"/>
              </a:lnSpc>
              <a:spcBef>
                <a:spcPts val="450"/>
              </a:spcBef>
            </a:pPr>
            <a:r>
              <a:rPr lang="en-US" sz="2774" dirty="0">
                <a:solidFill>
                  <a:srgbClr val="676767"/>
                </a:solidFill>
              </a:rPr>
              <a:t>Configuration Management Today: CLI</a:t>
            </a:r>
          </a:p>
        </p:txBody>
      </p:sp>
      <p:sp>
        <p:nvSpPr>
          <p:cNvPr id="20" name="TextBox 19"/>
          <p:cNvSpPr txBox="1"/>
          <p:nvPr/>
        </p:nvSpPr>
        <p:spPr>
          <a:xfrm>
            <a:off x="2654260"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Human Friendly</a:t>
            </a:r>
          </a:p>
        </p:txBody>
      </p:sp>
      <p:sp>
        <p:nvSpPr>
          <p:cNvPr id="21" name="TextBox 20"/>
          <p:cNvSpPr txBox="1"/>
          <p:nvPr/>
        </p:nvSpPr>
        <p:spPr>
          <a:xfrm>
            <a:off x="3895543"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Task Oriented</a:t>
            </a:r>
          </a:p>
        </p:txBody>
      </p:sp>
      <p:sp>
        <p:nvSpPr>
          <p:cNvPr id="22" name="TextBox 21"/>
          <p:cNvSpPr txBox="1"/>
          <p:nvPr/>
        </p:nvSpPr>
        <p:spPr>
          <a:xfrm>
            <a:off x="5136826"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Easy To Replay</a:t>
            </a:r>
          </a:p>
        </p:txBody>
      </p:sp>
      <p:sp>
        <p:nvSpPr>
          <p:cNvPr id="23" name="TextBox 22"/>
          <p:cNvSpPr txBox="1"/>
          <p:nvPr/>
        </p:nvSpPr>
        <p:spPr>
          <a:xfrm>
            <a:off x="6378112" y="1023341"/>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574" dirty="0">
                <a:solidFill>
                  <a:srgbClr val="FFFFFF"/>
                </a:solidFill>
              </a:rPr>
              <a:t>No Special Tools</a:t>
            </a:r>
          </a:p>
        </p:txBody>
      </p:sp>
      <p:sp>
        <p:nvSpPr>
          <p:cNvPr id="36" name="Freeform 24"/>
          <p:cNvSpPr>
            <a:spLocks noChangeAspect="1" noEditPoints="1"/>
          </p:cNvSpPr>
          <p:nvPr/>
        </p:nvSpPr>
        <p:spPr bwMode="auto">
          <a:xfrm>
            <a:off x="811378" y="3224986"/>
            <a:ext cx="1368986" cy="913924"/>
          </a:xfrm>
          <a:custGeom>
            <a:avLst/>
            <a:gdLst>
              <a:gd name="T0" fmla="*/ 666 w 800"/>
              <a:gd name="T1" fmla="*/ 383 h 533"/>
              <a:gd name="T2" fmla="*/ 133 w 800"/>
              <a:gd name="T3" fmla="*/ 383 h 533"/>
              <a:gd name="T4" fmla="*/ 133 w 800"/>
              <a:gd name="T5" fmla="*/ 67 h 533"/>
              <a:gd name="T6" fmla="*/ 666 w 800"/>
              <a:gd name="T7" fmla="*/ 67 h 533"/>
              <a:gd name="T8" fmla="*/ 666 w 800"/>
              <a:gd name="T9" fmla="*/ 383 h 533"/>
              <a:gd name="T10" fmla="*/ 794 w 800"/>
              <a:gd name="T11" fmla="*/ 457 h 533"/>
              <a:gd name="T12" fmla="*/ 733 w 800"/>
              <a:gd name="T13" fmla="*/ 399 h 533"/>
              <a:gd name="T14" fmla="*/ 733 w 800"/>
              <a:gd name="T15" fmla="*/ 33 h 533"/>
              <a:gd name="T16" fmla="*/ 700 w 800"/>
              <a:gd name="T17" fmla="*/ 0 h 533"/>
              <a:gd name="T18" fmla="*/ 100 w 800"/>
              <a:gd name="T19" fmla="*/ 0 h 533"/>
              <a:gd name="T20" fmla="*/ 66 w 800"/>
              <a:gd name="T21" fmla="*/ 33 h 533"/>
              <a:gd name="T22" fmla="*/ 66 w 800"/>
              <a:gd name="T23" fmla="*/ 399 h 533"/>
              <a:gd name="T24" fmla="*/ 6 w 800"/>
              <a:gd name="T25" fmla="*/ 457 h 533"/>
              <a:gd name="T26" fmla="*/ 0 w 800"/>
              <a:gd name="T27" fmla="*/ 472 h 533"/>
              <a:gd name="T28" fmla="*/ 0 w 800"/>
              <a:gd name="T29" fmla="*/ 517 h 533"/>
              <a:gd name="T30" fmla="*/ 16 w 800"/>
              <a:gd name="T31" fmla="*/ 533 h 533"/>
              <a:gd name="T32" fmla="*/ 783 w 800"/>
              <a:gd name="T33" fmla="*/ 533 h 533"/>
              <a:gd name="T34" fmla="*/ 800 w 800"/>
              <a:gd name="T35" fmla="*/ 517 h 533"/>
              <a:gd name="T36" fmla="*/ 800 w 800"/>
              <a:gd name="T37" fmla="*/ 472 h 533"/>
              <a:gd name="T38" fmla="*/ 794 w 800"/>
              <a:gd name="T39" fmla="*/ 45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0" h="533">
                <a:moveTo>
                  <a:pt x="666" y="383"/>
                </a:moveTo>
                <a:lnTo>
                  <a:pt x="133" y="383"/>
                </a:lnTo>
                <a:lnTo>
                  <a:pt x="133" y="67"/>
                </a:lnTo>
                <a:lnTo>
                  <a:pt x="666" y="67"/>
                </a:lnTo>
                <a:lnTo>
                  <a:pt x="666" y="383"/>
                </a:lnTo>
                <a:close/>
                <a:moveTo>
                  <a:pt x="794" y="457"/>
                </a:moveTo>
                <a:lnTo>
                  <a:pt x="733" y="399"/>
                </a:lnTo>
                <a:lnTo>
                  <a:pt x="733" y="33"/>
                </a:lnTo>
                <a:cubicBezTo>
                  <a:pt x="733" y="15"/>
                  <a:pt x="718" y="0"/>
                  <a:pt x="700" y="0"/>
                </a:cubicBezTo>
                <a:lnTo>
                  <a:pt x="100" y="0"/>
                </a:lnTo>
                <a:cubicBezTo>
                  <a:pt x="81" y="0"/>
                  <a:pt x="66" y="15"/>
                  <a:pt x="66" y="33"/>
                </a:cubicBezTo>
                <a:lnTo>
                  <a:pt x="66" y="399"/>
                </a:lnTo>
                <a:lnTo>
                  <a:pt x="6" y="457"/>
                </a:lnTo>
                <a:cubicBezTo>
                  <a:pt x="2" y="461"/>
                  <a:pt x="0" y="467"/>
                  <a:pt x="0" y="472"/>
                </a:cubicBezTo>
                <a:lnTo>
                  <a:pt x="0" y="517"/>
                </a:lnTo>
                <a:cubicBezTo>
                  <a:pt x="0" y="526"/>
                  <a:pt x="7" y="533"/>
                  <a:pt x="16" y="533"/>
                </a:cubicBezTo>
                <a:lnTo>
                  <a:pt x="783" y="533"/>
                </a:lnTo>
                <a:cubicBezTo>
                  <a:pt x="792" y="533"/>
                  <a:pt x="800" y="526"/>
                  <a:pt x="800" y="517"/>
                </a:cubicBezTo>
                <a:lnTo>
                  <a:pt x="800" y="472"/>
                </a:lnTo>
                <a:cubicBezTo>
                  <a:pt x="800" y="467"/>
                  <a:pt x="797" y="461"/>
                  <a:pt x="794" y="457"/>
                </a:cubicBezTo>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200"/>
          </a:p>
        </p:txBody>
      </p:sp>
      <p:grpSp>
        <p:nvGrpSpPr>
          <p:cNvPr id="37" name="Group 36"/>
          <p:cNvGrpSpPr>
            <a:grpSpLocks noChangeAspect="1"/>
          </p:cNvGrpSpPr>
          <p:nvPr/>
        </p:nvGrpSpPr>
        <p:grpSpPr>
          <a:xfrm>
            <a:off x="723500" y="1121790"/>
            <a:ext cx="1356145" cy="913924"/>
            <a:chOff x="2196923" y="1541238"/>
            <a:chExt cx="386925" cy="260754"/>
          </a:xfrm>
        </p:grpSpPr>
        <p:sp>
          <p:nvSpPr>
            <p:cNvPr id="38" name="Freeform 14"/>
            <p:cNvSpPr>
              <a:spLocks/>
            </p:cNvSpPr>
            <p:nvPr/>
          </p:nvSpPr>
          <p:spPr bwMode="auto">
            <a:xfrm>
              <a:off x="2470294" y="1591706"/>
              <a:ext cx="113554" cy="159817"/>
            </a:xfrm>
            <a:custGeom>
              <a:avLst/>
              <a:gdLst>
                <a:gd name="T0" fmla="*/ 227 w 238"/>
                <a:gd name="T1" fmla="*/ 271 h 333"/>
                <a:gd name="T2" fmla="*/ 222 w 238"/>
                <a:gd name="T3" fmla="*/ 262 h 333"/>
                <a:gd name="T4" fmla="*/ 126 w 238"/>
                <a:gd name="T5" fmla="*/ 207 h 333"/>
                <a:gd name="T6" fmla="*/ 119 w 238"/>
                <a:gd name="T7" fmla="*/ 199 h 333"/>
                <a:gd name="T8" fmla="*/ 107 w 238"/>
                <a:gd name="T9" fmla="*/ 173 h 333"/>
                <a:gd name="T10" fmla="*/ 134 w 238"/>
                <a:gd name="T11" fmla="*/ 104 h 333"/>
                <a:gd name="T12" fmla="*/ 134 w 238"/>
                <a:gd name="T13" fmla="*/ 63 h 333"/>
                <a:gd name="T14" fmla="*/ 71 w 238"/>
                <a:gd name="T15" fmla="*/ 0 h 333"/>
                <a:gd name="T16" fmla="*/ 9 w 238"/>
                <a:gd name="T17" fmla="*/ 63 h 333"/>
                <a:gd name="T18" fmla="*/ 9 w 238"/>
                <a:gd name="T19" fmla="*/ 104 h 333"/>
                <a:gd name="T20" fmla="*/ 35 w 238"/>
                <a:gd name="T21" fmla="*/ 173 h 333"/>
                <a:gd name="T22" fmla="*/ 23 w 238"/>
                <a:gd name="T23" fmla="*/ 199 h 333"/>
                <a:gd name="T24" fmla="*/ 16 w 238"/>
                <a:gd name="T25" fmla="*/ 207 h 333"/>
                <a:gd name="T26" fmla="*/ 0 w 238"/>
                <a:gd name="T27" fmla="*/ 216 h 333"/>
                <a:gd name="T28" fmla="*/ 104 w 238"/>
                <a:gd name="T29" fmla="*/ 277 h 333"/>
                <a:gd name="T30" fmla="*/ 137 w 238"/>
                <a:gd name="T31" fmla="*/ 325 h 333"/>
                <a:gd name="T32" fmla="*/ 139 w 238"/>
                <a:gd name="T33" fmla="*/ 333 h 333"/>
                <a:gd name="T34" fmla="*/ 238 w 238"/>
                <a:gd name="T35" fmla="*/ 333 h 333"/>
                <a:gd name="T36" fmla="*/ 227 w 238"/>
                <a:gd name="T37" fmla="*/ 27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333">
                  <a:moveTo>
                    <a:pt x="227" y="271"/>
                  </a:moveTo>
                  <a:cubicBezTo>
                    <a:pt x="227" y="268"/>
                    <a:pt x="224" y="264"/>
                    <a:pt x="222" y="262"/>
                  </a:cubicBezTo>
                  <a:lnTo>
                    <a:pt x="126" y="207"/>
                  </a:lnTo>
                  <a:cubicBezTo>
                    <a:pt x="123" y="205"/>
                    <a:pt x="120" y="202"/>
                    <a:pt x="119" y="199"/>
                  </a:cubicBezTo>
                  <a:lnTo>
                    <a:pt x="107" y="173"/>
                  </a:lnTo>
                  <a:cubicBezTo>
                    <a:pt x="123" y="161"/>
                    <a:pt x="134" y="125"/>
                    <a:pt x="134" y="104"/>
                  </a:cubicBezTo>
                  <a:lnTo>
                    <a:pt x="134" y="63"/>
                  </a:lnTo>
                  <a:cubicBezTo>
                    <a:pt x="134" y="28"/>
                    <a:pt x="105" y="0"/>
                    <a:pt x="71" y="0"/>
                  </a:cubicBezTo>
                  <a:cubicBezTo>
                    <a:pt x="37" y="0"/>
                    <a:pt x="9" y="28"/>
                    <a:pt x="9" y="63"/>
                  </a:cubicBezTo>
                  <a:lnTo>
                    <a:pt x="9" y="104"/>
                  </a:lnTo>
                  <a:cubicBezTo>
                    <a:pt x="9" y="125"/>
                    <a:pt x="19" y="162"/>
                    <a:pt x="35" y="173"/>
                  </a:cubicBezTo>
                  <a:lnTo>
                    <a:pt x="23" y="199"/>
                  </a:lnTo>
                  <a:cubicBezTo>
                    <a:pt x="22" y="202"/>
                    <a:pt x="19" y="205"/>
                    <a:pt x="16" y="207"/>
                  </a:cubicBezTo>
                  <a:lnTo>
                    <a:pt x="0" y="216"/>
                  </a:lnTo>
                  <a:lnTo>
                    <a:pt x="104" y="277"/>
                  </a:lnTo>
                  <a:cubicBezTo>
                    <a:pt x="121" y="287"/>
                    <a:pt x="134" y="305"/>
                    <a:pt x="137" y="325"/>
                  </a:cubicBezTo>
                  <a:lnTo>
                    <a:pt x="139" y="333"/>
                  </a:lnTo>
                  <a:lnTo>
                    <a:pt x="238" y="333"/>
                  </a:lnTo>
                  <a:lnTo>
                    <a:pt x="227" y="271"/>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0" name="Freeform 15"/>
            <p:cNvSpPr>
              <a:spLocks/>
            </p:cNvSpPr>
            <p:nvPr/>
          </p:nvSpPr>
          <p:spPr bwMode="auto">
            <a:xfrm>
              <a:off x="2196923" y="1591706"/>
              <a:ext cx="113554" cy="159817"/>
            </a:xfrm>
            <a:custGeom>
              <a:avLst/>
              <a:gdLst>
                <a:gd name="T0" fmla="*/ 237 w 237"/>
                <a:gd name="T1" fmla="*/ 216 h 333"/>
                <a:gd name="T2" fmla="*/ 221 w 237"/>
                <a:gd name="T3" fmla="*/ 207 h 333"/>
                <a:gd name="T4" fmla="*/ 214 w 237"/>
                <a:gd name="T5" fmla="*/ 199 h 333"/>
                <a:gd name="T6" fmla="*/ 203 w 237"/>
                <a:gd name="T7" fmla="*/ 173 h 333"/>
                <a:gd name="T8" fmla="*/ 229 w 237"/>
                <a:gd name="T9" fmla="*/ 104 h 333"/>
                <a:gd name="T10" fmla="*/ 229 w 237"/>
                <a:gd name="T11" fmla="*/ 63 h 333"/>
                <a:gd name="T12" fmla="*/ 166 w 237"/>
                <a:gd name="T13" fmla="*/ 0 h 333"/>
                <a:gd name="T14" fmla="*/ 104 w 237"/>
                <a:gd name="T15" fmla="*/ 63 h 333"/>
                <a:gd name="T16" fmla="*/ 104 w 237"/>
                <a:gd name="T17" fmla="*/ 104 h 333"/>
                <a:gd name="T18" fmla="*/ 130 w 237"/>
                <a:gd name="T19" fmla="*/ 173 h 333"/>
                <a:gd name="T20" fmla="*/ 119 w 237"/>
                <a:gd name="T21" fmla="*/ 199 h 333"/>
                <a:gd name="T22" fmla="*/ 112 w 237"/>
                <a:gd name="T23" fmla="*/ 207 h 333"/>
                <a:gd name="T24" fmla="*/ 16 w 237"/>
                <a:gd name="T25" fmla="*/ 262 h 333"/>
                <a:gd name="T26" fmla="*/ 10 w 237"/>
                <a:gd name="T27" fmla="*/ 271 h 333"/>
                <a:gd name="T28" fmla="*/ 0 w 237"/>
                <a:gd name="T29" fmla="*/ 333 h 333"/>
                <a:gd name="T30" fmla="*/ 99 w 237"/>
                <a:gd name="T31" fmla="*/ 333 h 333"/>
                <a:gd name="T32" fmla="*/ 100 w 237"/>
                <a:gd name="T33" fmla="*/ 325 h 333"/>
                <a:gd name="T34" fmla="*/ 133 w 237"/>
                <a:gd name="T35" fmla="*/ 277 h 333"/>
                <a:gd name="T36" fmla="*/ 237 w 237"/>
                <a:gd name="T37" fmla="*/ 2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333">
                  <a:moveTo>
                    <a:pt x="237" y="216"/>
                  </a:moveTo>
                  <a:lnTo>
                    <a:pt x="221" y="207"/>
                  </a:lnTo>
                  <a:cubicBezTo>
                    <a:pt x="218" y="205"/>
                    <a:pt x="215" y="202"/>
                    <a:pt x="214" y="199"/>
                  </a:cubicBezTo>
                  <a:lnTo>
                    <a:pt x="203" y="173"/>
                  </a:lnTo>
                  <a:cubicBezTo>
                    <a:pt x="218" y="161"/>
                    <a:pt x="229" y="125"/>
                    <a:pt x="229" y="104"/>
                  </a:cubicBezTo>
                  <a:lnTo>
                    <a:pt x="229" y="63"/>
                  </a:lnTo>
                  <a:cubicBezTo>
                    <a:pt x="229" y="28"/>
                    <a:pt x="201" y="0"/>
                    <a:pt x="166" y="0"/>
                  </a:cubicBezTo>
                  <a:cubicBezTo>
                    <a:pt x="132" y="0"/>
                    <a:pt x="104" y="28"/>
                    <a:pt x="104" y="63"/>
                  </a:cubicBezTo>
                  <a:lnTo>
                    <a:pt x="104" y="104"/>
                  </a:lnTo>
                  <a:cubicBezTo>
                    <a:pt x="104" y="125"/>
                    <a:pt x="114" y="162"/>
                    <a:pt x="130" y="173"/>
                  </a:cubicBezTo>
                  <a:lnTo>
                    <a:pt x="119" y="199"/>
                  </a:lnTo>
                  <a:cubicBezTo>
                    <a:pt x="117" y="202"/>
                    <a:pt x="114" y="205"/>
                    <a:pt x="112" y="207"/>
                  </a:cubicBezTo>
                  <a:lnTo>
                    <a:pt x="16" y="262"/>
                  </a:lnTo>
                  <a:cubicBezTo>
                    <a:pt x="13" y="264"/>
                    <a:pt x="10" y="268"/>
                    <a:pt x="10" y="271"/>
                  </a:cubicBezTo>
                  <a:lnTo>
                    <a:pt x="0" y="333"/>
                  </a:lnTo>
                  <a:lnTo>
                    <a:pt x="99" y="333"/>
                  </a:lnTo>
                  <a:lnTo>
                    <a:pt x="100" y="325"/>
                  </a:lnTo>
                  <a:cubicBezTo>
                    <a:pt x="103" y="305"/>
                    <a:pt x="116" y="287"/>
                    <a:pt x="133" y="277"/>
                  </a:cubicBezTo>
                  <a:lnTo>
                    <a:pt x="237" y="216"/>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sp>
          <p:nvSpPr>
            <p:cNvPr id="41" name="Freeform 16"/>
            <p:cNvSpPr>
              <a:spLocks/>
            </p:cNvSpPr>
            <p:nvPr/>
          </p:nvSpPr>
          <p:spPr bwMode="auto">
            <a:xfrm>
              <a:off x="2260008" y="1541238"/>
              <a:ext cx="260754" cy="260754"/>
            </a:xfrm>
            <a:custGeom>
              <a:avLst/>
              <a:gdLst>
                <a:gd name="T0" fmla="*/ 517 w 533"/>
                <a:gd name="T1" fmla="*/ 433 h 533"/>
                <a:gd name="T2" fmla="*/ 508 w 533"/>
                <a:gd name="T3" fmla="*/ 420 h 533"/>
                <a:gd name="T4" fmla="*/ 354 w 533"/>
                <a:gd name="T5" fmla="*/ 331 h 533"/>
                <a:gd name="T6" fmla="*/ 343 w 533"/>
                <a:gd name="T7" fmla="*/ 318 h 533"/>
                <a:gd name="T8" fmla="*/ 324 w 533"/>
                <a:gd name="T9" fmla="*/ 276 h 533"/>
                <a:gd name="T10" fmla="*/ 355 w 533"/>
                <a:gd name="T11" fmla="*/ 227 h 533"/>
                <a:gd name="T12" fmla="*/ 367 w 533"/>
                <a:gd name="T13" fmla="*/ 167 h 533"/>
                <a:gd name="T14" fmla="*/ 367 w 533"/>
                <a:gd name="T15" fmla="*/ 100 h 533"/>
                <a:gd name="T16" fmla="*/ 267 w 533"/>
                <a:gd name="T17" fmla="*/ 0 h 533"/>
                <a:gd name="T18" fmla="*/ 167 w 533"/>
                <a:gd name="T19" fmla="*/ 100 h 533"/>
                <a:gd name="T20" fmla="*/ 167 w 533"/>
                <a:gd name="T21" fmla="*/ 167 h 533"/>
                <a:gd name="T22" fmla="*/ 208 w 533"/>
                <a:gd name="T23" fmla="*/ 277 h 533"/>
                <a:gd name="T24" fmla="*/ 190 w 533"/>
                <a:gd name="T25" fmla="*/ 318 h 533"/>
                <a:gd name="T26" fmla="*/ 179 w 533"/>
                <a:gd name="T27" fmla="*/ 331 h 533"/>
                <a:gd name="T28" fmla="*/ 25 w 533"/>
                <a:gd name="T29" fmla="*/ 420 h 533"/>
                <a:gd name="T30" fmla="*/ 16 w 533"/>
                <a:gd name="T31" fmla="*/ 433 h 533"/>
                <a:gd name="T32" fmla="*/ 16 w 533"/>
                <a:gd name="T33" fmla="*/ 433 h 533"/>
                <a:gd name="T34" fmla="*/ 0 w 533"/>
                <a:gd name="T35" fmla="*/ 533 h 533"/>
                <a:gd name="T36" fmla="*/ 533 w 533"/>
                <a:gd name="T37" fmla="*/ 533 h 533"/>
                <a:gd name="T38" fmla="*/ 517 w 533"/>
                <a:gd name="T39" fmla="*/ 433 h 533"/>
                <a:gd name="T40" fmla="*/ 517 w 533"/>
                <a:gd name="T41" fmla="*/ 4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3" h="533">
                  <a:moveTo>
                    <a:pt x="517" y="433"/>
                  </a:moveTo>
                  <a:cubicBezTo>
                    <a:pt x="516" y="428"/>
                    <a:pt x="512" y="422"/>
                    <a:pt x="508" y="420"/>
                  </a:cubicBezTo>
                  <a:lnTo>
                    <a:pt x="354" y="331"/>
                  </a:lnTo>
                  <a:cubicBezTo>
                    <a:pt x="350" y="328"/>
                    <a:pt x="345" y="322"/>
                    <a:pt x="343" y="318"/>
                  </a:cubicBezTo>
                  <a:lnTo>
                    <a:pt x="324" y="276"/>
                  </a:lnTo>
                  <a:cubicBezTo>
                    <a:pt x="337" y="267"/>
                    <a:pt x="347" y="248"/>
                    <a:pt x="355" y="227"/>
                  </a:cubicBezTo>
                  <a:cubicBezTo>
                    <a:pt x="362" y="206"/>
                    <a:pt x="367" y="183"/>
                    <a:pt x="367" y="167"/>
                  </a:cubicBezTo>
                  <a:lnTo>
                    <a:pt x="367" y="100"/>
                  </a:lnTo>
                  <a:cubicBezTo>
                    <a:pt x="367" y="45"/>
                    <a:pt x="322" y="0"/>
                    <a:pt x="267" y="0"/>
                  </a:cubicBezTo>
                  <a:cubicBezTo>
                    <a:pt x="212" y="0"/>
                    <a:pt x="167" y="45"/>
                    <a:pt x="167" y="100"/>
                  </a:cubicBezTo>
                  <a:lnTo>
                    <a:pt x="167" y="167"/>
                  </a:lnTo>
                  <a:cubicBezTo>
                    <a:pt x="167" y="200"/>
                    <a:pt x="183" y="259"/>
                    <a:pt x="208" y="277"/>
                  </a:cubicBezTo>
                  <a:lnTo>
                    <a:pt x="190" y="318"/>
                  </a:lnTo>
                  <a:cubicBezTo>
                    <a:pt x="188" y="322"/>
                    <a:pt x="183" y="328"/>
                    <a:pt x="179" y="331"/>
                  </a:cubicBezTo>
                  <a:lnTo>
                    <a:pt x="25" y="420"/>
                  </a:lnTo>
                  <a:cubicBezTo>
                    <a:pt x="21" y="422"/>
                    <a:pt x="17" y="428"/>
                    <a:pt x="16" y="433"/>
                  </a:cubicBezTo>
                  <a:lnTo>
                    <a:pt x="16" y="433"/>
                  </a:lnTo>
                  <a:lnTo>
                    <a:pt x="0" y="533"/>
                  </a:lnTo>
                  <a:lnTo>
                    <a:pt x="533" y="533"/>
                  </a:lnTo>
                  <a:lnTo>
                    <a:pt x="517" y="433"/>
                  </a:lnTo>
                  <a:lnTo>
                    <a:pt x="517" y="433"/>
                  </a:lnTo>
                  <a:close/>
                </a:path>
              </a:pathLst>
            </a:custGeom>
            <a:solidFill>
              <a:srgbClr val="39393B"/>
            </a:solidFill>
            <a:ln>
              <a:noFill/>
            </a:ln>
            <a:extLst/>
          </p:spPr>
          <p:txBody>
            <a:bodyPr vert="horz" wrap="square" lIns="91392" tIns="45696" rIns="91392" bIns="45696" numCol="1" anchor="t" anchorCtr="0" compatLnSpc="1">
              <a:prstTxWarp prst="textNoShape">
                <a:avLst/>
              </a:prstTxWarp>
            </a:bodyPr>
            <a:lstStyle/>
            <a:p>
              <a:endParaRPr lang="en-US" sz="1900"/>
            </a:p>
          </p:txBody>
        </p:sp>
      </p:grpSp>
      <p:sp>
        <p:nvSpPr>
          <p:cNvPr id="42" name="TextBox 41"/>
          <p:cNvSpPr txBox="1"/>
          <p:nvPr/>
        </p:nvSpPr>
        <p:spPr>
          <a:xfrm>
            <a:off x="2654260"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Syntax</a:t>
            </a:r>
            <a:br>
              <a:rPr lang="en-US" sz="1200" dirty="0">
                <a:solidFill>
                  <a:srgbClr val="FFFFFF"/>
                </a:solidFill>
              </a:rPr>
            </a:br>
            <a:r>
              <a:rPr lang="en-US" sz="1200" dirty="0">
                <a:solidFill>
                  <a:srgbClr val="FFFFFF"/>
                </a:solidFill>
              </a:rPr>
              <a:t>format changes</a:t>
            </a:r>
          </a:p>
        </p:txBody>
      </p:sp>
      <p:sp>
        <p:nvSpPr>
          <p:cNvPr id="43" name="TextBox 42"/>
          <p:cNvSpPr txBox="1"/>
          <p:nvPr/>
        </p:nvSpPr>
        <p:spPr>
          <a:xfrm>
            <a:off x="3895543"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Structured output</a:t>
            </a:r>
          </a:p>
        </p:txBody>
      </p:sp>
      <p:sp>
        <p:nvSpPr>
          <p:cNvPr id="44" name="TextBox 43"/>
          <p:cNvSpPr txBox="1"/>
          <p:nvPr/>
        </p:nvSpPr>
        <p:spPr>
          <a:xfrm>
            <a:off x="5136826"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Error Reporting</a:t>
            </a:r>
          </a:p>
        </p:txBody>
      </p:sp>
      <p:sp>
        <p:nvSpPr>
          <p:cNvPr id="45" name="TextBox 44"/>
          <p:cNvSpPr txBox="1"/>
          <p:nvPr/>
        </p:nvSpPr>
        <p:spPr>
          <a:xfrm>
            <a:off x="6378112" y="3126537"/>
            <a:ext cx="1128440" cy="1110826"/>
          </a:xfrm>
          <a:prstGeom prst="ellipse">
            <a:avLst/>
          </a:prstGeom>
          <a:gradFill>
            <a:gsLst>
              <a:gs pos="0">
                <a:srgbClr val="2293BE"/>
              </a:gs>
              <a:gs pos="100000">
                <a:schemeClr val="accent5"/>
              </a:gs>
            </a:gsLst>
            <a:lin ang="16200000" scaled="0"/>
          </a:gra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defPPr>
              <a:defRPr lang="en-US"/>
            </a:defPPr>
            <a:lvl1pPr algn="ctr"/>
          </a:lstStyle>
          <a:p>
            <a:pPr defTabSz="456265"/>
            <a:r>
              <a:rPr lang="en-US" sz="1200" dirty="0">
                <a:solidFill>
                  <a:srgbClr val="FFFFFF"/>
                </a:solidFill>
              </a:rPr>
              <a:t>No Transaction</a:t>
            </a:r>
          </a:p>
          <a:p>
            <a:pPr defTabSz="456265"/>
            <a:r>
              <a:rPr lang="en-US" sz="1200" dirty="0">
                <a:solidFill>
                  <a:srgbClr val="FFFFFF"/>
                </a:solidFill>
              </a:rPr>
              <a:t>management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498" y="3098731"/>
            <a:ext cx="1138631" cy="1138631"/>
          </a:xfrm>
          <a:prstGeom prst="rect">
            <a:avLst/>
          </a:prstGeom>
        </p:spPr>
      </p:pic>
      <p:sp>
        <p:nvSpPr>
          <p:cNvPr id="17" name="Rectangle 16"/>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8"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24"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Tree>
    <p:extLst>
      <p:ext uri="{BB962C8B-B14F-4D97-AF65-F5344CB8AC3E}">
        <p14:creationId xmlns:p14="http://schemas.microsoft.com/office/powerpoint/2010/main" val="201832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2" grpId="0" animBg="1"/>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0"/>
          <p:cNvSpPr txBox="1">
            <a:spLocks/>
          </p:cNvSpPr>
          <p:nvPr/>
        </p:nvSpPr>
        <p:spPr>
          <a:xfrm>
            <a:off x="517370" y="1669964"/>
            <a:ext cx="5466659" cy="2880323"/>
          </a:xfrm>
          <a:prstGeom prst="rect">
            <a:avLst/>
          </a:prstGeom>
        </p:spPr>
        <p:txBody>
          <a:bodyPr>
            <a:noAutofit/>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00" dirty="0"/>
              <a:t>Programming Building block </a:t>
            </a:r>
          </a:p>
          <a:p>
            <a:r>
              <a:rPr lang="en-US" sz="2000" dirty="0"/>
              <a:t>APIs can have various </a:t>
            </a:r>
            <a:r>
              <a:rPr lang="en-US" sz="2000" b="1" dirty="0">
                <a:solidFill>
                  <a:srgbClr val="0070C0"/>
                </a:solidFill>
              </a:rPr>
              <a:t>Properties</a:t>
            </a:r>
          </a:p>
          <a:p>
            <a:pPr lvl="1"/>
            <a:r>
              <a:rPr lang="en-US" sz="1100" b="1" dirty="0"/>
              <a:t>Transport</a:t>
            </a:r>
            <a:r>
              <a:rPr lang="en-US" sz="1100" dirty="0"/>
              <a:t> (SSH, HTTP)</a:t>
            </a:r>
          </a:p>
          <a:p>
            <a:pPr lvl="1"/>
            <a:r>
              <a:rPr lang="en-US" sz="1100" b="1" dirty="0"/>
              <a:t>Encoding</a:t>
            </a:r>
            <a:r>
              <a:rPr lang="en-US" sz="1100" dirty="0"/>
              <a:t> (XML, JSON, </a:t>
            </a:r>
            <a:r>
              <a:rPr lang="en-US" sz="1100" dirty="0" err="1"/>
              <a:t>ProtoBuffer</a:t>
            </a:r>
            <a:r>
              <a:rPr lang="en-US" sz="1100" dirty="0"/>
              <a:t>)</a:t>
            </a:r>
          </a:p>
          <a:p>
            <a:pPr lvl="1"/>
            <a:r>
              <a:rPr lang="en-US" sz="1100" b="1" dirty="0"/>
              <a:t>Data structure </a:t>
            </a:r>
            <a:r>
              <a:rPr lang="en-US" sz="1100" dirty="0"/>
              <a:t>(Data Models)</a:t>
            </a:r>
          </a:p>
          <a:p>
            <a:r>
              <a:rPr lang="en-US" sz="2000" dirty="0"/>
              <a:t>Some </a:t>
            </a:r>
            <a:r>
              <a:rPr lang="en-US" sz="2000" b="1" dirty="0">
                <a:solidFill>
                  <a:srgbClr val="0070C0"/>
                </a:solidFill>
              </a:rPr>
              <a:t>Examples</a:t>
            </a:r>
            <a:r>
              <a:rPr lang="en-US" sz="2000" dirty="0">
                <a:solidFill>
                  <a:srgbClr val="0070C0"/>
                </a:solidFill>
              </a:rPr>
              <a:t> </a:t>
            </a:r>
            <a:r>
              <a:rPr lang="en-US" sz="2000" dirty="0"/>
              <a:t>of APIs </a:t>
            </a:r>
          </a:p>
          <a:p>
            <a:pPr lvl="1"/>
            <a:r>
              <a:rPr lang="en-US" sz="1100" dirty="0"/>
              <a:t>The Twitter API</a:t>
            </a:r>
          </a:p>
          <a:p>
            <a:pPr lvl="1"/>
            <a:r>
              <a:rPr lang="en-US" sz="1100" dirty="0"/>
              <a:t>The Java API</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06579" y="1879501"/>
            <a:ext cx="2874483" cy="1913329"/>
          </a:xfrm>
          <a:prstGeom prst="rect">
            <a:avLst/>
          </a:prstGeom>
        </p:spPr>
      </p:pic>
      <p:sp>
        <p:nvSpPr>
          <p:cNvPr id="10" name="Rectangle 9"/>
          <p:cNvSpPr/>
          <p:nvPr/>
        </p:nvSpPr>
        <p:spPr>
          <a:xfrm>
            <a:off x="354685" y="938509"/>
            <a:ext cx="7821782" cy="461537"/>
          </a:xfrm>
          <a:prstGeom prst="rect">
            <a:avLst/>
          </a:prstGeom>
        </p:spPr>
        <p:txBody>
          <a:bodyPr wrap="square">
            <a:spAutoFit/>
          </a:bodyPr>
          <a:lstStyle/>
          <a:p>
            <a:pPr algn="ctr"/>
            <a:r>
              <a:rPr lang="en-US" sz="2399" i="1" dirty="0">
                <a:solidFill>
                  <a:srgbClr val="676767"/>
                </a:solidFill>
                <a:cs typeface="CiscoSans"/>
              </a:rPr>
              <a:t>“A </a:t>
            </a:r>
            <a:r>
              <a:rPr lang="en-US" sz="2399" b="1" i="1" dirty="0">
                <a:solidFill>
                  <a:srgbClr val="0070C0"/>
                </a:solidFill>
                <a:cs typeface="CiscoSans"/>
              </a:rPr>
              <a:t>set of Function Calls </a:t>
            </a:r>
            <a:r>
              <a:rPr lang="en-US" sz="2399" i="1" dirty="0">
                <a:solidFill>
                  <a:srgbClr val="676767"/>
                </a:solidFill>
                <a:cs typeface="CiscoSans"/>
              </a:rPr>
              <a:t>that allow talking to a system”</a:t>
            </a:r>
          </a:p>
        </p:txBody>
      </p:sp>
      <p:sp>
        <p:nvSpPr>
          <p:cNvPr id="6" name="Rectangle 5"/>
          <p:cNvSpPr/>
          <p:nvPr/>
        </p:nvSpPr>
        <p:spPr bwMode="auto">
          <a:xfrm>
            <a:off x="1191" y="4706590"/>
            <a:ext cx="9141619" cy="453050"/>
          </a:xfrm>
          <a:prstGeom prst="rect">
            <a:avLst/>
          </a:prstGeom>
          <a:solidFill>
            <a:schemeClr val="bg1"/>
          </a:solidFill>
          <a:ln w="12700" cap="flat">
            <a:noFill/>
            <a:miter lim="800000"/>
            <a:headEnd type="none" w="med" len="med"/>
            <a:tailEnd type="none" w="med" len="med"/>
          </a:ln>
        </p:spPr>
        <p:txBody>
          <a:bodyPr lIns="68565" tIns="34283" rIns="68565" bIns="34283" rtlCol="0" anchor="ctr"/>
          <a:lstStyle/>
          <a:p>
            <a:pPr algn="ctr" defTabSz="385682"/>
            <a:endParaRPr lang="en-US" sz="1125" dirty="0" err="1">
              <a:solidFill>
                <a:schemeClr val="bg1"/>
              </a:solidFill>
              <a:ea typeface="Arial" pitchFamily="-107" charset="0"/>
              <a:cs typeface="Arial" pitchFamily="-107" charset="0"/>
              <a:sym typeface="Arial" pitchFamily="-107" charset="0"/>
            </a:endParaRPr>
          </a:p>
        </p:txBody>
      </p:sp>
      <p:sp>
        <p:nvSpPr>
          <p:cNvPr id="11" name="Rectangle 4"/>
          <p:cNvSpPr>
            <a:spLocks noChangeArrowheads="1"/>
          </p:cNvSpPr>
          <p:nvPr/>
        </p:nvSpPr>
        <p:spPr bwMode="ltGray">
          <a:xfrm>
            <a:off x="5985144" y="4947039"/>
            <a:ext cx="2471492" cy="154383"/>
          </a:xfrm>
          <a:prstGeom prst="rect">
            <a:avLst/>
          </a:prstGeom>
          <a:noFill/>
          <a:ln w="9525">
            <a:noFill/>
            <a:miter lim="800000"/>
            <a:headEnd/>
            <a:tailEnd/>
          </a:ln>
          <a:effectLst/>
        </p:spPr>
        <p:txBody>
          <a:bodyPr wrap="square" lIns="61452" tIns="30725" rIns="61452" bIns="30725" anchor="b">
            <a:spAutoFit/>
          </a:bodyPr>
          <a:lstStyle/>
          <a:p>
            <a:pPr algn="r" defTabSz="609593"/>
            <a:r>
              <a:rPr lang="en-US" sz="600" dirty="0">
                <a:solidFill>
                  <a:srgbClr val="7F7F7F"/>
                </a:solidFill>
                <a:latin typeface="Arial"/>
                <a:ea typeface="Apple LiGothic Medium"/>
                <a:cs typeface="CiscoSans Thin"/>
              </a:rPr>
              <a:t>© </a:t>
            </a:r>
            <a:r>
              <a:rPr lang="en-US" sz="600" dirty="0" smtClean="0">
                <a:solidFill>
                  <a:srgbClr val="7F7F7F"/>
                </a:solidFill>
                <a:latin typeface="Arial"/>
                <a:ea typeface="Apple LiGothic Medium"/>
                <a:cs typeface="CiscoSans Thin"/>
              </a:rPr>
              <a:t>2017  </a:t>
            </a:r>
            <a:r>
              <a:rPr lang="en-US" sz="600" dirty="0">
                <a:solidFill>
                  <a:srgbClr val="7F7F7F"/>
                </a:solidFill>
                <a:latin typeface="Arial"/>
                <a:ea typeface="Apple LiGothic Medium"/>
                <a:cs typeface="CiscoSans Thin"/>
              </a:rPr>
              <a:t>Cisco and/or its affiliates. All rights reserved.   Cisco Public</a:t>
            </a:r>
          </a:p>
        </p:txBody>
      </p:sp>
      <p:sp>
        <p:nvSpPr>
          <p:cNvPr id="13"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855" y="4776587"/>
            <a:ext cx="835060" cy="279753"/>
          </a:xfrm>
          <a:prstGeom prst="rect">
            <a:avLst/>
          </a:prstGeom>
        </p:spPr>
      </p:pic>
      <p:sp>
        <p:nvSpPr>
          <p:cNvPr id="15" name="TextBox 14"/>
          <p:cNvSpPr txBox="1"/>
          <p:nvPr/>
        </p:nvSpPr>
        <p:spPr>
          <a:xfrm>
            <a:off x="381388" y="269248"/>
            <a:ext cx="8548985" cy="453572"/>
          </a:xfrm>
          <a:prstGeom prst="rect">
            <a:avLst/>
          </a:prstGeom>
          <a:noFill/>
        </p:spPr>
        <p:txBody>
          <a:bodyPr wrap="square" lIns="68565" tIns="34283" rIns="68565" bIns="34283" rtlCol="0">
            <a:spAutoFit/>
          </a:bodyPr>
          <a:lstStyle/>
          <a:p>
            <a:pPr>
              <a:lnSpc>
                <a:spcPct val="90000"/>
              </a:lnSpc>
              <a:spcBef>
                <a:spcPts val="450"/>
              </a:spcBef>
            </a:pPr>
            <a:r>
              <a:rPr lang="en-US" sz="2775" dirty="0">
                <a:solidFill>
                  <a:srgbClr val="676767"/>
                </a:solidFill>
              </a:rPr>
              <a:t>APIs – Application Programming Interfaces</a:t>
            </a:r>
          </a:p>
        </p:txBody>
      </p:sp>
    </p:spTree>
    <p:extLst>
      <p:ext uri="{BB962C8B-B14F-4D97-AF65-F5344CB8AC3E}">
        <p14:creationId xmlns:p14="http://schemas.microsoft.com/office/powerpoint/2010/main" val="18397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sp>
        <p:nvSpPr>
          <p:cNvPr id="61442"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pic>
        <p:nvPicPr>
          <p:cNvPr id="61443"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887788"/>
            <a:ext cx="6070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7813" y="4246563"/>
            <a:ext cx="6048375" cy="439737"/>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8" name="Rectangle 27"/>
          <p:cNvSpPr/>
          <p:nvPr/>
        </p:nvSpPr>
        <p:spPr>
          <a:xfrm>
            <a:off x="1527175" y="1063625"/>
            <a:ext cx="6089650" cy="100647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anchor="ctr"/>
          <a:lstStyle/>
          <a:p>
            <a:pPr algn="ctr" defTabSz="342781">
              <a:defRPr/>
            </a:pPr>
            <a:r>
              <a:rPr lang="en-US" dirty="0">
                <a:solidFill>
                  <a:srgbClr val="FFFFFF"/>
                </a:solidFill>
                <a:latin typeface="+mj-lt"/>
                <a:cs typeface="Tahoma"/>
              </a:rPr>
              <a:t>Business Automation System(s)</a:t>
            </a:r>
          </a:p>
        </p:txBody>
      </p:sp>
      <p:sp>
        <p:nvSpPr>
          <p:cNvPr id="13" name="Rectangle 12"/>
          <p:cNvSpPr/>
          <p:nvPr/>
        </p:nvSpPr>
        <p:spPr>
          <a:xfrm>
            <a:off x="1527048" y="2403930"/>
            <a:ext cx="2920999" cy="64008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 anchorCtr="1"/>
          <a:lstStyle/>
          <a:p>
            <a:pPr algn="ctr" defTabSz="684517">
              <a:lnSpc>
                <a:spcPct val="95000"/>
              </a:lnSpc>
              <a:defRPr/>
            </a:pPr>
            <a:r>
              <a:rPr lang="en-US" kern="0" dirty="0">
                <a:solidFill>
                  <a:srgbClr val="FFFFFF"/>
                </a:solidFill>
                <a:latin typeface="+mj-lt"/>
                <a:ea typeface="ＭＳ Ｐゴシック" pitchFamily="34" charset="-128"/>
                <a:cs typeface="Arial" pitchFamily="34" charset="0"/>
              </a:rPr>
              <a:t>Controller </a:t>
            </a:r>
          </a:p>
        </p:txBody>
      </p:sp>
      <p:cxnSp>
        <p:nvCxnSpPr>
          <p:cNvPr id="4" name="Straight Arrow Connector 3"/>
          <p:cNvCxnSpPr/>
          <p:nvPr/>
        </p:nvCxnSpPr>
        <p:spPr>
          <a:xfrm>
            <a:off x="6072188" y="2070100"/>
            <a:ext cx="0" cy="1463675"/>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987675" y="3043238"/>
            <a:ext cx="0" cy="490537"/>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0"/>
          </p:cNvCxnSpPr>
          <p:nvPr/>
        </p:nvCxnSpPr>
        <p:spPr>
          <a:xfrm flipH="1">
            <a:off x="2987675" y="2054225"/>
            <a:ext cx="3175" cy="349250"/>
          </a:xfrm>
          <a:prstGeom prst="straightConnector1">
            <a:avLst/>
          </a:prstGeom>
          <a:ln>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51708071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7048" y="3533092"/>
            <a:ext cx="6086647" cy="114300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1"/>
          <a:lstStyle/>
          <a:p>
            <a:pPr algn="ctr" defTabSz="684517">
              <a:lnSpc>
                <a:spcPct val="95000"/>
              </a:lnSpc>
              <a:defRPr/>
            </a:pPr>
            <a:endParaRPr lang="en-US" sz="1100" kern="0" dirty="0">
              <a:solidFill>
                <a:srgbClr val="FFFFFF"/>
              </a:solidFill>
              <a:latin typeface="CiscoSansTT Light"/>
              <a:ea typeface="ＭＳ Ｐゴシック" pitchFamily="34" charset="-128"/>
              <a:cs typeface="Arial" pitchFamily="34" charset="0"/>
            </a:endParaRPr>
          </a:p>
        </p:txBody>
      </p:sp>
      <p:sp>
        <p:nvSpPr>
          <p:cNvPr id="63490" name="Title 2"/>
          <p:cNvSpPr>
            <a:spLocks noGrp="1"/>
          </p:cNvSpPr>
          <p:nvPr>
            <p:ph type="title"/>
          </p:nvPr>
        </p:nvSpPr>
        <p:spPr/>
        <p:txBody>
          <a:bodyPr/>
          <a:lstStyle/>
          <a:p>
            <a:r>
              <a:rPr lang="en-US" dirty="0" smtClean="0">
                <a:solidFill>
                  <a:schemeClr val="bg2"/>
                </a:solidFill>
              </a:rPr>
              <a:t>Network Programmability</a:t>
            </a:r>
            <a:endParaRPr lang="en-US" dirty="0">
              <a:solidFill>
                <a:schemeClr val="bg2"/>
              </a:solidFill>
            </a:endParaRPr>
          </a:p>
        </p:txBody>
      </p:sp>
      <p:pic>
        <p:nvPicPr>
          <p:cNvPr id="63491" name="Picture 21" descr="programmable_elem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887788"/>
            <a:ext cx="6070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1547813" y="4246563"/>
            <a:ext cx="6048375" cy="439737"/>
          </a:xfrm>
          <a:prstGeom prst="rect">
            <a:avLst/>
          </a:prstGeom>
          <a:noFill/>
          <a:ln w="9525" cap="flat" cmpd="sng" algn="ctr">
            <a:noFill/>
            <a:prstDash val="solid"/>
            <a:headEnd/>
            <a:tailEnd/>
          </a:ln>
          <a:effectLst/>
        </p:spPr>
        <p:txBody>
          <a:bodyPr lIns="0" tIns="0" rIns="0" bIns="0" anchor="ctr" anchorCtr="1"/>
          <a:lstStyle/>
          <a:p>
            <a:pPr algn="ctr" defTabSz="684517">
              <a:lnSpc>
                <a:spcPct val="95000"/>
              </a:lnSpc>
              <a:defRPr/>
            </a:pPr>
            <a:r>
              <a:rPr lang="en-US" sz="2000" kern="0" dirty="0">
                <a:solidFill>
                  <a:schemeClr val="bg1"/>
                </a:solidFill>
                <a:latin typeface="+mj-lt"/>
                <a:ea typeface="ＭＳ Ｐゴシック" pitchFamily="34" charset="-128"/>
                <a:cs typeface="Arial" pitchFamily="34" charset="0"/>
              </a:rPr>
              <a:t>Physical and Virtual Network Infrastructure</a:t>
            </a:r>
            <a:endParaRPr lang="he-IL" sz="2000" kern="0" dirty="0">
              <a:solidFill>
                <a:schemeClr val="bg1"/>
              </a:solidFill>
              <a:latin typeface="+mj-lt"/>
              <a:ea typeface="ＭＳ Ｐゴシック" pitchFamily="34" charset="-128"/>
              <a:cs typeface="Arial" pitchFamily="34" charset="0"/>
            </a:endParaRPr>
          </a:p>
        </p:txBody>
      </p:sp>
      <p:sp>
        <p:nvSpPr>
          <p:cNvPr id="28" name="Rectangle 27"/>
          <p:cNvSpPr/>
          <p:nvPr/>
        </p:nvSpPr>
        <p:spPr>
          <a:xfrm>
            <a:off x="1527175" y="1063625"/>
            <a:ext cx="6089650" cy="100647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anchor="ctr"/>
          <a:lstStyle/>
          <a:p>
            <a:pPr algn="ctr" defTabSz="342781">
              <a:defRPr/>
            </a:pPr>
            <a:r>
              <a:rPr lang="en-US" dirty="0">
                <a:solidFill>
                  <a:srgbClr val="FFFFFF"/>
                </a:solidFill>
                <a:latin typeface="+mj-lt"/>
                <a:cs typeface="Tahoma"/>
              </a:rPr>
              <a:t>Business Automation System(s)</a:t>
            </a:r>
          </a:p>
        </p:txBody>
      </p:sp>
      <p:sp>
        <p:nvSpPr>
          <p:cNvPr id="13" name="Rectangle 12"/>
          <p:cNvSpPr/>
          <p:nvPr/>
        </p:nvSpPr>
        <p:spPr>
          <a:xfrm>
            <a:off x="1527048" y="2403930"/>
            <a:ext cx="2920999" cy="64008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lIns="0" tIns="40479" rIns="0" bIns="0" anchor="ctr" anchorCtr="1"/>
          <a:lstStyle/>
          <a:p>
            <a:pPr algn="ctr" defTabSz="684517">
              <a:lnSpc>
                <a:spcPct val="95000"/>
              </a:lnSpc>
              <a:defRPr/>
            </a:pPr>
            <a:r>
              <a:rPr lang="en-US" kern="0" dirty="0">
                <a:solidFill>
                  <a:srgbClr val="FFFFFF"/>
                </a:solidFill>
                <a:latin typeface="+mj-lt"/>
                <a:ea typeface="ＭＳ Ｐゴシック" pitchFamily="34" charset="-128"/>
                <a:cs typeface="Arial" pitchFamily="34" charset="0"/>
              </a:rPr>
              <a:t>Controller </a:t>
            </a:r>
          </a:p>
        </p:txBody>
      </p:sp>
      <p:cxnSp>
        <p:nvCxnSpPr>
          <p:cNvPr id="4" name="Straight Arrow Connector 3"/>
          <p:cNvCxnSpPr/>
          <p:nvPr/>
        </p:nvCxnSpPr>
        <p:spPr>
          <a:xfrm>
            <a:off x="6072188" y="2070100"/>
            <a:ext cx="0" cy="1301750"/>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87675" y="3025775"/>
            <a:ext cx="3175" cy="346075"/>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3" idx="0"/>
          </p:cNvCxnSpPr>
          <p:nvPr/>
        </p:nvCxnSpPr>
        <p:spPr>
          <a:xfrm flipH="1">
            <a:off x="2987675" y="2054225"/>
            <a:ext cx="3175" cy="349250"/>
          </a:xfrm>
          <a:prstGeom prst="straightConnector1">
            <a:avLst/>
          </a:prstGeom>
          <a:ln>
            <a:solidFill>
              <a:srgbClr val="0D868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795463" y="3373438"/>
            <a:ext cx="5553075" cy="457200"/>
          </a:xfrm>
          <a:prstGeom prst="rect">
            <a:avLst/>
          </a:prstGeom>
        </p:spPr>
        <p:style>
          <a:lnRef idx="1">
            <a:schemeClr val="accent2"/>
          </a:lnRef>
          <a:fillRef idx="3">
            <a:schemeClr val="accent2"/>
          </a:fillRef>
          <a:effectRef idx="2">
            <a:schemeClr val="accent2"/>
          </a:effectRef>
          <a:fontRef idx="minor">
            <a:schemeClr val="lt1"/>
          </a:fontRef>
        </p:style>
        <p:txBody>
          <a:bodyPr tIns="0" bIns="0" anchor="ctr">
            <a:spAutoFit/>
          </a:bodyPr>
          <a:lstStyle/>
          <a:p>
            <a:pPr algn="ctr">
              <a:defRPr/>
            </a:pPr>
            <a:r>
              <a:rPr lang="de-DE" sz="2000" b="1" dirty="0">
                <a:solidFill>
                  <a:schemeClr val="bg1"/>
                </a:solidFill>
              </a:rPr>
              <a:t>Open Device </a:t>
            </a:r>
            <a:r>
              <a:rPr lang="en-US" sz="2000" b="1" dirty="0">
                <a:solidFill>
                  <a:schemeClr val="bg1"/>
                </a:solidFill>
              </a:rPr>
              <a:t>Programmability</a:t>
            </a:r>
            <a:endParaRPr lang="de-DE" sz="2000" b="1" dirty="0">
              <a:solidFill>
                <a:schemeClr val="bg1"/>
              </a:solidFill>
            </a:endParaRPr>
          </a:p>
        </p:txBody>
      </p:sp>
      <p:sp>
        <p:nvSpPr>
          <p:cNvPr id="12" name="Footer Placeholder 2"/>
          <p:cNvSpPr txBox="1">
            <a:spLocks/>
          </p:cNvSpPr>
          <p:nvPr/>
        </p:nvSpPr>
        <p:spPr>
          <a:xfrm>
            <a:off x="5222366" y="4947047"/>
            <a:ext cx="716676" cy="154383"/>
          </a:xfrm>
          <a:prstGeom prst="rect">
            <a:avLst/>
          </a:prstGeom>
          <a:noFill/>
          <a:ln w="9525">
            <a:noFill/>
            <a:miter lim="800000"/>
            <a:headEnd/>
            <a:tailEnd/>
          </a:ln>
          <a:effectLst/>
        </p:spPr>
        <p:txBody>
          <a:bodyPr wrap="square" lIns="61452" tIns="30725" rIns="61452" bIns="30725" anchor="b">
            <a:spAutoFit/>
          </a:bodyPr>
          <a:lstStyle>
            <a:defPPr>
              <a:defRPr lang="en-US"/>
            </a:defPPr>
            <a:lvl1pPr marL="0" algn="l" defTabSz="913024" rtl="0" eaLnBrk="1" latinLnBrk="0" hangingPunct="1">
              <a:defRPr lang="en-US" sz="800" kern="1200" dirty="0">
                <a:solidFill>
                  <a:schemeClr val="bg1">
                    <a:alpha val="60000"/>
                  </a:schemeClr>
                </a:solidFill>
                <a:latin typeface="+mn-lt"/>
                <a:ea typeface="+mn-ea"/>
                <a:cs typeface="CiscoSans Thin"/>
              </a:defRPr>
            </a:lvl1pPr>
            <a:lvl2pPr marL="456481" algn="l" defTabSz="913024" rtl="0" eaLnBrk="1" latinLnBrk="0" hangingPunct="1">
              <a:defRPr sz="1900" kern="1200">
                <a:solidFill>
                  <a:schemeClr val="tx1"/>
                </a:solidFill>
                <a:latin typeface="+mn-lt"/>
                <a:ea typeface="+mn-ea"/>
                <a:cs typeface="+mn-cs"/>
              </a:defRPr>
            </a:lvl2pPr>
            <a:lvl3pPr marL="913024" algn="l" defTabSz="913024" rtl="0" eaLnBrk="1" latinLnBrk="0" hangingPunct="1">
              <a:defRPr sz="1900" kern="1200">
                <a:solidFill>
                  <a:schemeClr val="tx1"/>
                </a:solidFill>
                <a:latin typeface="+mn-lt"/>
                <a:ea typeface="+mn-ea"/>
                <a:cs typeface="+mn-cs"/>
              </a:defRPr>
            </a:lvl3pPr>
            <a:lvl4pPr marL="1369531" algn="l" defTabSz="913024" rtl="0" eaLnBrk="1" latinLnBrk="0" hangingPunct="1">
              <a:defRPr sz="1900" kern="1200">
                <a:solidFill>
                  <a:schemeClr val="tx1"/>
                </a:solidFill>
                <a:latin typeface="+mn-lt"/>
                <a:ea typeface="+mn-ea"/>
                <a:cs typeface="+mn-cs"/>
              </a:defRPr>
            </a:lvl4pPr>
            <a:lvl5pPr marL="1826048" algn="l" defTabSz="913024" rtl="0" eaLnBrk="1" latinLnBrk="0" hangingPunct="1">
              <a:defRPr sz="1900" kern="1200">
                <a:solidFill>
                  <a:schemeClr val="tx1"/>
                </a:solidFill>
                <a:latin typeface="+mn-lt"/>
                <a:ea typeface="+mn-ea"/>
                <a:cs typeface="+mn-cs"/>
              </a:defRPr>
            </a:lvl5pPr>
            <a:lvl6pPr marL="2282532" algn="l" defTabSz="913024" rtl="0" eaLnBrk="1" latinLnBrk="0" hangingPunct="1">
              <a:defRPr sz="1900" kern="1200">
                <a:solidFill>
                  <a:schemeClr val="tx1"/>
                </a:solidFill>
                <a:latin typeface="+mn-lt"/>
                <a:ea typeface="+mn-ea"/>
                <a:cs typeface="+mn-cs"/>
              </a:defRPr>
            </a:lvl6pPr>
            <a:lvl7pPr marL="2739061" algn="l" defTabSz="913024" rtl="0" eaLnBrk="1" latinLnBrk="0" hangingPunct="1">
              <a:defRPr sz="1900" kern="1200">
                <a:solidFill>
                  <a:schemeClr val="tx1"/>
                </a:solidFill>
                <a:latin typeface="+mn-lt"/>
                <a:ea typeface="+mn-ea"/>
                <a:cs typeface="+mn-cs"/>
              </a:defRPr>
            </a:lvl7pPr>
            <a:lvl8pPr marL="3195573" algn="l" defTabSz="913024" rtl="0" eaLnBrk="1" latinLnBrk="0" hangingPunct="1">
              <a:defRPr sz="1900" kern="1200">
                <a:solidFill>
                  <a:schemeClr val="tx1"/>
                </a:solidFill>
                <a:latin typeface="+mn-lt"/>
                <a:ea typeface="+mn-ea"/>
                <a:cs typeface="+mn-cs"/>
              </a:defRPr>
            </a:lvl8pPr>
            <a:lvl9pPr marL="3652094" algn="l" defTabSz="913024" rtl="0" eaLnBrk="1" latinLnBrk="0" hangingPunct="1">
              <a:defRPr sz="1900" kern="1200">
                <a:solidFill>
                  <a:schemeClr val="tx1"/>
                </a:solidFill>
                <a:latin typeface="+mn-lt"/>
                <a:ea typeface="+mn-ea"/>
                <a:cs typeface="+mn-cs"/>
              </a:defRPr>
            </a:lvl9pPr>
          </a:lstStyle>
          <a:p>
            <a:pPr defTabSz="609593"/>
            <a:r>
              <a:rPr lang="en-US" sz="600" dirty="0" smtClean="0">
                <a:solidFill>
                  <a:srgbClr val="7F7F7F"/>
                </a:solidFill>
                <a:latin typeface="Arial"/>
                <a:ea typeface="ＭＳ Ｐゴシック" charset="0"/>
              </a:rPr>
              <a:t>DEVNET-2449</a:t>
            </a:r>
            <a:endParaRPr lang="en-US" sz="600" dirty="0">
              <a:solidFill>
                <a:srgbClr val="7F7F7F"/>
              </a:solidFill>
              <a:latin typeface="Arial"/>
              <a:ea typeface="ＭＳ Ｐゴシック" charset="0"/>
            </a:endParaRPr>
          </a:p>
        </p:txBody>
      </p:sp>
    </p:spTree>
    <p:extLst>
      <p:ext uri="{BB962C8B-B14F-4D97-AF65-F5344CB8AC3E}">
        <p14:creationId xmlns:p14="http://schemas.microsoft.com/office/powerpoint/2010/main" val="1755118957"/>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Cisco Live 2017 (Berlin)">
  <a:themeElements>
    <a:clrScheme name="Cisco Live 2015">
      <a:dk1>
        <a:srgbClr val="676767"/>
      </a:dk1>
      <a:lt1>
        <a:srgbClr val="FFFFFF"/>
      </a:lt1>
      <a:dk2>
        <a:srgbClr val="A6A6A6"/>
      </a:dk2>
      <a:lt2>
        <a:srgbClr val="595959"/>
      </a:lt2>
      <a:accent1>
        <a:srgbClr val="00A3DE"/>
      </a:accent1>
      <a:accent2>
        <a:srgbClr val="F99D33"/>
      </a:accent2>
      <a:accent3>
        <a:srgbClr val="3DA649"/>
      </a:accent3>
      <a:accent4>
        <a:srgbClr val="F26122"/>
      </a:accent4>
      <a:accent5>
        <a:srgbClr val="0D868E"/>
      </a:accent5>
      <a:accent6>
        <a:srgbClr val="214794"/>
      </a:accent6>
      <a:hlink>
        <a:srgbClr val="2BA2D7"/>
      </a:hlink>
      <a:folHlink>
        <a:srgbClr val="2968AF"/>
      </a:folHlink>
    </a:clrScheme>
    <a:fontScheme name="Bullets-graphic element">
      <a:majorFont>
        <a:latin typeface="Arial"/>
        <a:ea typeface="Apple LiGothic Medium"/>
        <a:cs typeface="Apple LiGothic Medium"/>
      </a:majorFont>
      <a:minorFont>
        <a:latin typeface="Arial"/>
        <a:ea typeface="Apple LiGothic Medium"/>
        <a:cs typeface="Apple LiGothic Medium"/>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a:noFill/>
          <a:miter lim="800000"/>
          <a:headEnd type="none" w="med" len="med"/>
          <a:tailEnd type="none" w="med" len="med"/>
        </a:ln>
      </a:spPr>
      <a:bodyPr lIns="91440" tIns="45720" rIns="91440" bIns="45720" rtlCol="0" anchor="ctr"/>
      <a:lstStyle>
        <a:defPPr algn="ctr" defTabSz="514350">
          <a:defRPr sz="1400" dirty="0" err="1" smtClean="0">
            <a:solidFill>
              <a:schemeClr val="bg1"/>
            </a:solidFill>
            <a:ea typeface="Arial" pitchFamily="-107" charset="0"/>
            <a:cs typeface="Arial" pitchFamily="-107" charset="0"/>
            <a:sym typeface="Arial" pitchFamily="-107" charset="0"/>
          </a:defRPr>
        </a:defPPr>
      </a:lstStyle>
    </a:spDef>
    <a:lnDef>
      <a:spPr bwMode="auto">
        <a:solidFill>
          <a:srgbClr val="0183B7"/>
        </a:solidFill>
        <a:ln w="9525"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lnSpc>
            <a:spcPct val="90000"/>
          </a:lnSpc>
          <a:spcBef>
            <a:spcPts val="600"/>
          </a:spcBef>
          <a:defRPr dirty="0" err="1" smtClean="0"/>
        </a:defPPr>
      </a:lstStyle>
    </a:txDef>
  </a:objectDefaults>
  <a:extraClrSchemeLst>
    <a:extraClrScheme>
      <a:clrScheme name="Bullets-graphic elem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17_PPT_Master Template Final" id="{721325D6-DF72-364D-A4C5-CBDF3F4EAA43}" vid="{D8963E70-30C1-AE49-83A5-C5D263C165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DEVNET-2449-Kuhls</Template>
  <TotalTime>2144</TotalTime>
  <Words>3892</Words>
  <Application>Microsoft Macintosh PowerPoint</Application>
  <PresentationFormat>On-screen Show (16:9)</PresentationFormat>
  <Paragraphs>918</Paragraphs>
  <Slides>59</Slides>
  <Notes>42</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Apple LiGothic Medium</vt:lpstr>
      <vt:lpstr>Bookman Old Style</vt:lpstr>
      <vt:lpstr>Calibri</vt:lpstr>
      <vt:lpstr>CiscoSans</vt:lpstr>
      <vt:lpstr>CiscoSans ExtraLight</vt:lpstr>
      <vt:lpstr>CiscoSans Thin</vt:lpstr>
      <vt:lpstr>CiscoSansTT Light</vt:lpstr>
      <vt:lpstr>Courier</vt:lpstr>
      <vt:lpstr>Courier New</vt:lpstr>
      <vt:lpstr>Helvetica Neue</vt:lpstr>
      <vt:lpstr>MS PGothic</vt:lpstr>
      <vt:lpstr>ＭＳ Ｐゴシック</vt:lpstr>
      <vt:lpstr>Tahoma</vt:lpstr>
      <vt:lpstr>Wingdings</vt:lpstr>
      <vt:lpstr>ヒラギノ角ゴ Pro W3</vt:lpstr>
      <vt:lpstr>Arial</vt:lpstr>
      <vt:lpstr>Cisco Live 2017 (Berlin)</vt:lpstr>
      <vt:lpstr>PowerPoint Presentation</vt:lpstr>
      <vt:lpstr>Python for the Enterprise</vt:lpstr>
      <vt:lpstr>Agenda</vt:lpstr>
      <vt:lpstr>Why Network Programmability Matters</vt:lpstr>
      <vt:lpstr>PowerPoint Presentation</vt:lpstr>
      <vt:lpstr>PowerPoint Presentation</vt:lpstr>
      <vt:lpstr>PowerPoint Presentation</vt:lpstr>
      <vt:lpstr>Network Programmability</vt:lpstr>
      <vt:lpstr>Network Programmability</vt:lpstr>
      <vt:lpstr>Network Programmability</vt:lpstr>
      <vt:lpstr>Implementation</vt:lpstr>
      <vt:lpstr>PowerPoint Presentation</vt:lpstr>
      <vt:lpstr>PowerPoint Presentation</vt:lpstr>
      <vt:lpstr>Data Models </vt:lpstr>
      <vt:lpstr> YANG Data Model Structure </vt:lpstr>
      <vt:lpstr>Where to get the Models?</vt:lpstr>
      <vt:lpstr>Tools to work with YANG Models</vt:lpstr>
      <vt:lpstr>NETCONF Overview</vt:lpstr>
      <vt:lpstr>PowerPoint Presentation</vt:lpstr>
      <vt:lpstr>PowerPoint Presentation</vt:lpstr>
      <vt:lpstr>PowerPoint Presentation</vt:lpstr>
      <vt:lpstr>PowerPoint Presentation</vt:lpstr>
      <vt:lpstr>YDK – The YANG Development Kit</vt:lpstr>
      <vt:lpstr>Example – Configure and Monitor IPSLA</vt:lpstr>
      <vt:lpstr>PowerPoint Presentation</vt:lpstr>
      <vt:lpstr>Cisco Spark  Ask Questions, Get Answers, Continue the Experience</vt:lpstr>
      <vt:lpstr>Continue Your Education</vt:lpstr>
      <vt:lpstr>Use Cases</vt:lpstr>
      <vt:lpstr>Cisco Configuration Blueprints</vt:lpstr>
      <vt:lpstr>Q &amp; A</vt:lpstr>
      <vt:lpstr>PowerPoint Presentation</vt:lpstr>
      <vt:lpstr>PowerPoint Presentation</vt:lpstr>
      <vt:lpstr>Resources</vt:lpstr>
      <vt:lpstr>Building the Environment</vt:lpstr>
      <vt:lpstr>Building the Environment (cont)</vt:lpstr>
      <vt:lpstr>Configure and Start Routers</vt:lpstr>
      <vt:lpstr>Resources</vt:lpstr>
      <vt:lpstr>Resources (cont.)</vt:lpstr>
      <vt:lpstr>Resources (cont.)</vt:lpstr>
      <vt:lpstr>More Tools and Tips</vt:lpstr>
      <vt:lpstr>YANG</vt:lpstr>
      <vt:lpstr>PowerPoint Presentation</vt:lpstr>
      <vt:lpstr>NETCONF, RESTCONF, I2RS, ODL &amp; NSO</vt:lpstr>
      <vt:lpstr>Display a YANG Module</vt:lpstr>
      <vt:lpstr>NETCONF</vt:lpstr>
      <vt:lpstr>NETCONF – The Basics</vt:lpstr>
      <vt:lpstr>Why NETCONF – Informational RFC 3535</vt:lpstr>
      <vt:lpstr>Implications of RFC3535 – Legacy Situation</vt:lpstr>
      <vt:lpstr>Implications of RFC3535, with transactions</vt:lpstr>
      <vt:lpstr>NETCONF Overview</vt:lpstr>
      <vt:lpstr>NETCONF Sessions</vt:lpstr>
      <vt:lpstr>NETCONF Operations</vt:lpstr>
      <vt:lpstr>NETCONF Operations (contd.)</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DEVNET-2449</dc:title>
  <dc:subject/>
  <dc:creator>Kevin Kuhls</dc:creator>
  <cp:keywords/>
  <dc:description/>
  <cp:lastModifiedBy>Microsoft Office User</cp:lastModifiedBy>
  <cp:revision>24</cp:revision>
  <dcterms:created xsi:type="dcterms:W3CDTF">2017-02-01T01:07:57Z</dcterms:created>
  <dcterms:modified xsi:type="dcterms:W3CDTF">2017-03-02T20:43:14Z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07841bbc-cd3c-4a76-827f-75a2226890f4</vt:lpwstr>
  </property>
  <property fmtid="{D5CDD505-2E9C-101B-9397-08002B2CF9AE}" pid="3" name="Jive_LatestUserAccountName">
    <vt:lpwstr>bshapira</vt:lpwstr>
  </property>
  <property fmtid="{D5CDD505-2E9C-101B-9397-08002B2CF9AE}" pid="4" name="Offisync_UpdateToken">
    <vt:lpwstr>2</vt:lpwstr>
  </property>
  <property fmtid="{D5CDD505-2E9C-101B-9397-08002B2CF9AE}" pid="5" name="Jive_VersionGuid">
    <vt:lpwstr>6f92d705-ce8a-4d55-ba86-38b61de9a105</vt:lpwstr>
  </property>
  <property fmtid="{D5CDD505-2E9C-101B-9397-08002B2CF9AE}" pid="6" name="Offisync_UniqueId">
    <vt:lpwstr>1375327</vt:lpwstr>
  </property>
  <property fmtid="{D5CDD505-2E9C-101B-9397-08002B2CF9AE}" pid="7" name="Offisync_ProviderInitializationData">
    <vt:lpwstr>https://cisco.jiveon.com</vt:lpwstr>
  </property>
</Properties>
</file>